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Roboto"/>
      <p:regular r:id="rId30"/>
      <p:bold r:id="rId31"/>
      <p:italic r:id="rId32"/>
      <p:boldItalic r:id="rId33"/>
    </p:embeddedFont>
    <p:embeddedFont>
      <p:font typeface="Lato"/>
      <p:regular r:id="rId34"/>
      <p:bold r:id="rId35"/>
      <p:italic r:id="rId36"/>
      <p:boldItalic r:id="rId37"/>
    </p:embeddedFont>
    <p:embeddedFont>
      <p:font typeface="Roboto Mon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italic.fntdata"/><Relationship Id="rId20" Type="http://schemas.openxmlformats.org/officeDocument/2006/relationships/slide" Target="slides/slide15.xml"/><Relationship Id="rId41" Type="http://schemas.openxmlformats.org/officeDocument/2006/relationships/font" Target="fonts/RobotoMon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39" Type="http://schemas.openxmlformats.org/officeDocument/2006/relationships/font" Target="fonts/RobotoMono-bold.fntdata"/><Relationship Id="rId16" Type="http://schemas.openxmlformats.org/officeDocument/2006/relationships/slide" Target="slides/slide11.xml"/><Relationship Id="rId38" Type="http://schemas.openxmlformats.org/officeDocument/2006/relationships/font" Target="fonts/RobotoMon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Taxonomy/Utils/wprintgc.cgi" TargetMode="External"/><Relationship Id="rId3" Type="http://schemas.openxmlformats.org/officeDocument/2006/relationships/hyperlink" Target="https://www.ncbi.nlm.nih.gov/Taxonomy/Utils/wprintgc.cgi"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3683564433_1_1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3683564433_1_1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368356443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368356443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ILLUMINACLIP: Cut adapter and other illumina-specific sequences from the read.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SLIDINGWINDOW: Perform a sliding window trimming, cutting once the average quality within the window falls below a threshold.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LEADING: Cut bases off the start of a read, if below a threshold quality</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TRAILING: Cut bases off the end of a read, if below a threshold quality</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CROP: Cut the read to a specified length</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HEADCROP: Cut the specified number of bases from the start of the read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MINLEN: Drop the read if it is below a specified length</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TOPHRED33: Convert quality scores to Phred-33</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TOPHRED64: Convert quality scores to Phred-64</a:t>
            </a:r>
            <a:endParaRPr sz="12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368356443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368356443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3683564433_1_1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3683564433_1_1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fungus → Optimizes QUAST for fungal genome assemblies, ensuring appropriate metrics for assessing completeness and fragmentation.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eukaryote → Uses reference data and metrics suited for eukaryotic genomes, accounting for their complexity compared to bacterial assemblies.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gene_finding → Enables gene prediction analysis within the assembly, checking for coding regions and potentially linking them to reference genes.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3683564433_1_1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3683564433_1_1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3683564433_1_1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3683564433_1_1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3683564433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3683564433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b="1" lang="en">
                <a:solidFill>
                  <a:srgbClr val="188038"/>
                </a:solidFill>
                <a:latin typeface="Roboto Mono"/>
                <a:ea typeface="Roboto Mono"/>
                <a:cs typeface="Roboto Mono"/>
                <a:sym typeface="Roboto Mono"/>
              </a:rPr>
              <a:t>--uniqueGeneId=true</a:t>
            </a:r>
            <a:r>
              <a:rPr lang="en">
                <a:solidFill>
                  <a:schemeClr val="dk1"/>
                </a:solidFill>
              </a:rPr>
              <a:t> → Ensures that each predicted gene has a unique identifier, preventing duplicate IDs in the output.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a:t>
            </a:r>
            <a:r>
              <a:rPr b="1" lang="en">
                <a:solidFill>
                  <a:srgbClr val="188038"/>
                </a:solidFill>
                <a:latin typeface="Roboto Mono"/>
                <a:ea typeface="Roboto Mono"/>
                <a:cs typeface="Roboto Mono"/>
                <a:sym typeface="Roboto Mono"/>
              </a:rPr>
              <a:t>--singlestrand=true</a:t>
            </a:r>
            <a:r>
              <a:rPr lang="en">
                <a:solidFill>
                  <a:schemeClr val="dk1"/>
                </a:solidFill>
              </a:rPr>
              <a:t> → Predicts genes independently on each strand, allowing for maximal gene prediction even if slight overlaps occur.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rgbClr val="188038"/>
                </a:solidFill>
                <a:latin typeface="Roboto Mono"/>
                <a:ea typeface="Roboto Mono"/>
                <a:cs typeface="Roboto Mono"/>
                <a:sym typeface="Roboto Mono"/>
              </a:rPr>
              <a:t>--gff3=on</a:t>
            </a:r>
            <a:r>
              <a:rPr lang="en">
                <a:solidFill>
                  <a:schemeClr val="dk1"/>
                </a:solidFill>
              </a:rPr>
              <a:t> → Outputs results in </a:t>
            </a:r>
            <a:r>
              <a:rPr b="1" lang="en">
                <a:solidFill>
                  <a:schemeClr val="dk1"/>
                </a:solidFill>
              </a:rPr>
              <a:t>GFF3 format</a:t>
            </a:r>
            <a:r>
              <a:rPr lang="en">
                <a:solidFill>
                  <a:schemeClr val="dk1"/>
                </a:solidFill>
              </a:rPr>
              <a:t>, which is widely used for genome annotations.  </a:t>
            </a:r>
            <a:r>
              <a:rPr lang="en" sz="1050">
                <a:solidFill>
                  <a:srgbClr val="D2D0CE"/>
                </a:solidFill>
                <a:highlight>
                  <a:srgbClr val="292827"/>
                </a:highlight>
                <a:latin typeface="Roboto"/>
                <a:ea typeface="Roboto"/>
                <a:cs typeface="Roboto"/>
                <a:sym typeface="Roboto"/>
              </a:rPr>
              <a:t>General Feature Format (GFF)</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rgbClr val="188038"/>
                </a:solidFill>
                <a:latin typeface="Roboto Mono"/>
                <a:ea typeface="Roboto Mono"/>
                <a:cs typeface="Roboto Mono"/>
                <a:sym typeface="Roboto Mono"/>
              </a:rPr>
              <a:t>--species=aspergillus_oryzae</a:t>
            </a:r>
            <a:r>
              <a:rPr lang="en">
                <a:solidFill>
                  <a:schemeClr val="dk1"/>
                </a:solidFill>
              </a:rPr>
              <a:t> → Specifies the trained model for </a:t>
            </a:r>
            <a:r>
              <a:rPr i="1" lang="en">
                <a:solidFill>
                  <a:schemeClr val="dk1"/>
                </a:solidFill>
              </a:rPr>
              <a:t>Aspergillus oryzae</a:t>
            </a:r>
            <a:r>
              <a:rPr lang="en">
                <a:solidFill>
                  <a:schemeClr val="dk1"/>
                </a:solidFill>
              </a:rPr>
              <a:t>, ensuring accurate gene predictions based on known fungal gene structures.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rgbClr val="188038"/>
                </a:solidFill>
                <a:latin typeface="Roboto Mono"/>
                <a:ea typeface="Roboto Mono"/>
                <a:cs typeface="Roboto Mono"/>
                <a:sym typeface="Roboto Mono"/>
              </a:rPr>
              <a:t>--stopCodonExcludedFromCDS=false</a:t>
            </a:r>
            <a:r>
              <a:rPr lang="en">
                <a:solidFill>
                  <a:schemeClr val="dk1"/>
                </a:solidFill>
              </a:rPr>
              <a:t> → Includes stop codons in the coding sequence (CDS) predictions.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rgbClr val="188038"/>
                </a:solidFill>
                <a:latin typeface="Roboto Mono"/>
                <a:ea typeface="Roboto Mono"/>
                <a:cs typeface="Roboto Mono"/>
                <a:sym typeface="Roboto Mono"/>
              </a:rPr>
              <a:t>--softmasking=1</a:t>
            </a:r>
            <a:r>
              <a:rPr lang="en">
                <a:solidFill>
                  <a:schemeClr val="dk1"/>
                </a:solidFill>
              </a:rPr>
              <a:t> → Uses soft-masked regions in the genome assembly, meaning repetitive sequences are considered but not completely ignored.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rgbClr val="188038"/>
                </a:solidFill>
                <a:latin typeface="Roboto Mono"/>
                <a:ea typeface="Roboto Mono"/>
                <a:cs typeface="Roboto Mono"/>
                <a:sym typeface="Roboto Mono"/>
              </a:rPr>
              <a:t>--translation_table=12</a:t>
            </a:r>
            <a:r>
              <a:rPr lang="en">
                <a:solidFill>
                  <a:schemeClr val="dk1"/>
                </a:solidFill>
              </a:rPr>
              <a:t> → Uses translation table </a:t>
            </a:r>
            <a:r>
              <a:rPr b="1" lang="en">
                <a:solidFill>
                  <a:schemeClr val="dk1"/>
                </a:solidFill>
              </a:rPr>
              <a:t>12</a:t>
            </a:r>
            <a:r>
              <a:rPr lang="en">
                <a:solidFill>
                  <a:schemeClr val="dk1"/>
                </a:solidFill>
              </a:rPr>
              <a:t>, which is specific to certain fungal species and ensures correct codon translation.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 </a:t>
            </a:r>
            <a:r>
              <a:rPr b="1" lang="en">
                <a:solidFill>
                  <a:schemeClr val="dk1"/>
                </a:solidFill>
              </a:rPr>
              <a:t>Alternative Yeast Nuclear Code</a:t>
            </a:r>
            <a:r>
              <a:rPr lang="en">
                <a:solidFill>
                  <a:schemeClr val="dk1"/>
                </a:solidFill>
              </a:rPr>
              <a:t>, is a genetic code variation used by certain yeast species. It differs from the standard genetic code in how specific codons are translated into amino acids.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For example, in Translation Table 12:</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a:t>
            </a:r>
            <a:r>
              <a:rPr b="1" lang="en">
                <a:solidFill>
                  <a:schemeClr val="dk1"/>
                </a:solidFill>
              </a:rPr>
              <a:t>CTG</a:t>
            </a:r>
            <a:r>
              <a:rPr lang="en">
                <a:solidFill>
                  <a:schemeClr val="dk1"/>
                </a:solidFill>
              </a:rPr>
              <a:t> codon, which normally codes for </a:t>
            </a:r>
            <a:r>
              <a:rPr b="1" lang="en">
                <a:solidFill>
                  <a:schemeClr val="dk1"/>
                </a:solidFill>
              </a:rPr>
              <a:t>Leucine (L)</a:t>
            </a:r>
            <a:r>
              <a:rPr lang="en">
                <a:solidFill>
                  <a:schemeClr val="dk1"/>
                </a:solidFill>
              </a:rPr>
              <a:t> in the standard code, is instead translated as </a:t>
            </a:r>
            <a:r>
              <a:rPr b="1" lang="en">
                <a:solidFill>
                  <a:schemeClr val="dk1"/>
                </a:solidFill>
              </a:rPr>
              <a:t>Serine (S)</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Other codons remain unchanged compared to the standard genetic code.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This alternative translation table is used by some yeast species, including </a:t>
            </a:r>
            <a:r>
              <a:rPr i="1" lang="en">
                <a:solidFill>
                  <a:schemeClr val="dk1"/>
                </a:solidFill>
              </a:rPr>
              <a:t>Candida</a:t>
            </a:r>
            <a:r>
              <a:rPr lang="en">
                <a:solidFill>
                  <a:schemeClr val="dk1"/>
                </a:solidFill>
              </a:rPr>
              <a:t> and </a:t>
            </a:r>
            <a:r>
              <a:rPr i="1" lang="en">
                <a:solidFill>
                  <a:schemeClr val="dk1"/>
                </a:solidFill>
              </a:rPr>
              <a:t>Talaromyces</a:t>
            </a:r>
            <a:r>
              <a:rPr lang="en">
                <a:solidFill>
                  <a:schemeClr val="dk1"/>
                </a:solidFill>
              </a:rPr>
              <a:t>, to accommodate their unique genetic adaptations. You can find more details on genetic codes</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here</a:t>
            </a:r>
            <a:r>
              <a:rPr lang="en">
                <a:solidFill>
                  <a:schemeClr val="dk1"/>
                </a:solidFill>
              </a:rPr>
              <a: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Would you like help checking which species use this translation table? Let me know!</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3683564433_1_1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3683564433_1_1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3683564433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3683564433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b="1" lang="en">
                <a:solidFill>
                  <a:schemeClr val="dk1"/>
                </a:solidFill>
              </a:rPr>
              <a:t>Includes all lower taxonomic groups</a:t>
            </a:r>
            <a:r>
              <a:rPr lang="en">
                <a:solidFill>
                  <a:schemeClr val="dk1"/>
                </a:solidFill>
              </a:rPr>
              <a:t>, making it useful if you're unsure about the classification. ✅ </a:t>
            </a:r>
            <a:r>
              <a:rPr b="1" lang="en">
                <a:solidFill>
                  <a:schemeClr val="dk1"/>
                </a:solidFill>
              </a:rPr>
              <a:t>Good for highly fragmented genomes</a:t>
            </a:r>
            <a:r>
              <a:rPr lang="en">
                <a:solidFill>
                  <a:schemeClr val="dk1"/>
                </a:solidFill>
              </a:rPr>
              <a:t>, as broader datasets tend to contain more universally conserved genes. ❌ </a:t>
            </a:r>
            <a:r>
              <a:rPr b="1" lang="en">
                <a:solidFill>
                  <a:schemeClr val="dk1"/>
                </a:solidFill>
              </a:rPr>
              <a:t>Might be less specific</a:t>
            </a:r>
            <a:r>
              <a:rPr lang="en">
                <a:solidFill>
                  <a:schemeClr val="dk1"/>
                </a:solidFill>
              </a:rPr>
              <a:t>, meaning certain fungal or lineage-specific genes might not be represented as well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highlight>
                  <a:srgbClr val="FFF2CC"/>
                </a:highlight>
              </a:rPr>
              <a:t>Genes in different species that originated by vertical descent from a single gene of the last common ancestor</a:t>
            </a:r>
            <a:endParaRPr>
              <a:solidFill>
                <a:schemeClr val="dk1"/>
              </a:solidFill>
              <a:highlight>
                <a:srgbClr val="FFF2CC"/>
              </a:highlight>
            </a:endParaRPr>
          </a:p>
          <a:p>
            <a:pPr indent="0" lvl="0" marL="0" rtl="0" algn="l">
              <a:lnSpc>
                <a:spcPct val="115000"/>
              </a:lnSpc>
              <a:spcBef>
                <a:spcPts val="1200"/>
              </a:spcBef>
              <a:spcAft>
                <a:spcPts val="0"/>
              </a:spcAft>
              <a:buNone/>
            </a:pPr>
            <a:r>
              <a:rPr b="1" lang="en">
                <a:solidFill>
                  <a:schemeClr val="dk1"/>
                </a:solidFill>
              </a:rPr>
              <a:t>BUSCO (Benchmarking Universal Single-Copy Orthologs)</a:t>
            </a:r>
            <a:r>
              <a:rPr lang="en">
                <a:solidFill>
                  <a:schemeClr val="dk1"/>
                </a:solidFill>
              </a:rPr>
              <a:t> is a bioinformatics tool used to </a:t>
            </a:r>
            <a:r>
              <a:rPr b="1" lang="en">
                <a:solidFill>
                  <a:schemeClr val="dk1"/>
                </a:solidFill>
              </a:rPr>
              <a:t>assess the completeness</a:t>
            </a:r>
            <a:r>
              <a:rPr lang="en">
                <a:solidFill>
                  <a:schemeClr val="dk1"/>
                </a:solidFill>
              </a:rPr>
              <a:t> of genome assemblies, transcriptomes, and gene sets.</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What BUSCO Does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Identifies </a:t>
            </a:r>
            <a:r>
              <a:rPr b="1" lang="en">
                <a:solidFill>
                  <a:schemeClr val="dk1"/>
                </a:solidFill>
              </a:rPr>
              <a:t>highly conserved genes</a:t>
            </a:r>
            <a:r>
              <a:rPr lang="en">
                <a:solidFill>
                  <a:schemeClr val="dk1"/>
                </a:solidFill>
              </a:rPr>
              <a:t> that should be present in a genome.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Determines </a:t>
            </a:r>
            <a:r>
              <a:rPr b="1" lang="en">
                <a:solidFill>
                  <a:schemeClr val="dk1"/>
                </a:solidFill>
              </a:rPr>
              <a:t>how complete</a:t>
            </a:r>
            <a:r>
              <a:rPr lang="en">
                <a:solidFill>
                  <a:schemeClr val="dk1"/>
                </a:solidFill>
              </a:rPr>
              <a:t> a genome is by checking for missing or fragmented genes.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Helps evaluate </a:t>
            </a:r>
            <a:r>
              <a:rPr b="1" lang="en">
                <a:solidFill>
                  <a:schemeClr val="dk1"/>
                </a:solidFill>
              </a:rPr>
              <a:t>assembly quality</a:t>
            </a:r>
            <a:r>
              <a:rPr lang="en">
                <a:solidFill>
                  <a:schemeClr val="dk1"/>
                </a:solidFill>
              </a:rPr>
              <a:t> and guide improvements in genome reconstruction.</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Key BUSCO Results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Complete BUSCOs (C)</a:t>
            </a:r>
            <a:r>
              <a:rPr lang="en">
                <a:solidFill>
                  <a:schemeClr val="dk1"/>
                </a:solidFill>
              </a:rPr>
              <a:t> → Genes fully present in the genome.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Single-copy (S)</a:t>
            </a:r>
            <a:r>
              <a:rPr lang="en">
                <a:solidFill>
                  <a:schemeClr val="dk1"/>
                </a:solidFill>
              </a:rPr>
              <a:t> → Found only once, ideal for well-assembled genomes.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Duplicated (D)</a:t>
            </a:r>
            <a:r>
              <a:rPr lang="en">
                <a:solidFill>
                  <a:schemeClr val="dk1"/>
                </a:solidFill>
              </a:rPr>
              <a:t> → Found more than once, can indicate redundancy.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Fragmented BUSCOs (F)</a:t>
            </a:r>
            <a:r>
              <a:rPr lang="en">
                <a:solidFill>
                  <a:schemeClr val="dk1"/>
                </a:solidFill>
              </a:rPr>
              <a:t> → Partially present, possibly due to incomplete assembly.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Missing BUSCOs (M)</a:t>
            </a:r>
            <a:r>
              <a:rPr lang="en">
                <a:solidFill>
                  <a:schemeClr val="dk1"/>
                </a:solidFill>
              </a:rPr>
              <a:t> → Genes expected in the species but absent, suggesting gaps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Each BUSCO group represents a set of highly conserved single-copy orthologs expected to be present in a </a:t>
            </a:r>
            <a:r>
              <a:rPr b="1" lang="en">
                <a:solidFill>
                  <a:schemeClr val="dk1"/>
                </a:solidFill>
              </a:rPr>
              <a:t>complete genome for a given lineage</a:t>
            </a:r>
            <a:r>
              <a:rPr lang="en">
                <a:solidFill>
                  <a:schemeClr val="dk1"/>
                </a:solidFill>
              </a:rPr>
              <a:t>. The total number of genes in the genome is typically much larger than </a:t>
            </a:r>
            <a:r>
              <a:rPr lang="en">
                <a:solidFill>
                  <a:srgbClr val="188038"/>
                </a:solidFill>
                <a:latin typeface="Roboto Mono"/>
                <a:ea typeface="Roboto Mono"/>
                <a:cs typeface="Roboto Mono"/>
                <a:sym typeface="Roboto Mono"/>
              </a:rPr>
              <a:t>n</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3683564433_1_1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3683564433_1_1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3683564433_1_1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3683564433_1_1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3683564433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3683564433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3683564433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3683564433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3683564433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3683564433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3683564433_1_1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3683564433_1_1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3683564433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3683564433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000">
              <a:solidFill>
                <a:srgbClr val="222222"/>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000">
                <a:solidFill>
                  <a:srgbClr val="222222"/>
                </a:solidFill>
                <a:latin typeface="Times New Roman"/>
                <a:ea typeface="Times New Roman"/>
                <a:cs typeface="Times New Roman"/>
                <a:sym typeface="Times New Roman"/>
              </a:rPr>
              <a:t>Pipelines estandardizadas podem não ser ideias: </a:t>
            </a:r>
            <a:endParaRPr sz="1000">
              <a:solidFill>
                <a:srgbClr val="222222"/>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000">
                <a:solidFill>
                  <a:srgbClr val="222222"/>
                </a:solidFill>
                <a:latin typeface="Times New Roman"/>
                <a:ea typeface="Times New Roman"/>
                <a:cs typeface="Times New Roman"/>
                <a:sym typeface="Times New Roman"/>
              </a:rPr>
              <a:t>- De novo gene prediction + RNA-seq evidence  → Melhor accuracy </a:t>
            </a:r>
            <a:endParaRPr sz="1000">
              <a:solidFill>
                <a:srgbClr val="222222"/>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000">
                <a:solidFill>
                  <a:srgbClr val="222222"/>
                </a:solidFill>
                <a:latin typeface="Times New Roman"/>
                <a:ea typeface="Times New Roman"/>
                <a:cs typeface="Times New Roman"/>
                <a:sym typeface="Times New Roman"/>
              </a:rPr>
              <a:t>Como um genoma de referência pode não estar disponível:</a:t>
            </a:r>
            <a:endParaRPr sz="1000">
              <a:solidFill>
                <a:srgbClr val="222222"/>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000">
                <a:solidFill>
                  <a:srgbClr val="222222"/>
                </a:solidFill>
                <a:latin typeface="Times New Roman"/>
                <a:ea typeface="Times New Roman"/>
                <a:cs typeface="Times New Roman"/>
                <a:sym typeface="Times New Roman"/>
              </a:rPr>
              <a:t>- Utilizar multiplas tools → Comprehensive prediction </a:t>
            </a:r>
            <a:endParaRPr sz="1000">
              <a:solidFill>
                <a:srgbClr val="222222"/>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Clr>
                <a:schemeClr val="dk1"/>
              </a:buClr>
              <a:buSzPts val="1100"/>
              <a:buFont typeface="Arial"/>
              <a:buNone/>
            </a:pPr>
            <a:r>
              <a:rPr lang="en" sz="1000">
                <a:solidFill>
                  <a:srgbClr val="222222"/>
                </a:solidFill>
                <a:latin typeface="Times New Roman"/>
                <a:ea typeface="Times New Roman"/>
                <a:cs typeface="Times New Roman"/>
                <a:sym typeface="Times New Roman"/>
              </a:rPr>
              <a:t>- Anotação functional → Usar bases de dados mais abrangentes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3683564433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3683564433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3683564433_1_1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3683564433_1_1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368356443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368356443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5.png"/><Relationship Id="rId13" Type="http://schemas.openxmlformats.org/officeDocument/2006/relationships/image" Target="../media/image19.png"/><Relationship Id="rId12" Type="http://schemas.openxmlformats.org/officeDocument/2006/relationships/image" Target="../media/image26.png"/><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16.png"/><Relationship Id="rId5" Type="http://schemas.openxmlformats.org/officeDocument/2006/relationships/image" Target="../media/image35.png"/><Relationship Id="rId6" Type="http://schemas.openxmlformats.org/officeDocument/2006/relationships/image" Target="../media/image9.png"/><Relationship Id="rId7" Type="http://schemas.openxmlformats.org/officeDocument/2006/relationships/image" Target="../media/image3.png"/><Relationship Id="rId8"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18.png"/><Relationship Id="rId6" Type="http://schemas.openxmlformats.org/officeDocument/2006/relationships/image" Target="../media/image28.png"/><Relationship Id="rId7" Type="http://schemas.openxmlformats.org/officeDocument/2006/relationships/image" Target="../media/image25.png"/><Relationship Id="rId8"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9.jpg"/><Relationship Id="rId4" Type="http://schemas.openxmlformats.org/officeDocument/2006/relationships/image" Target="../media/image32.jpg"/><Relationship Id="rId5" Type="http://schemas.openxmlformats.org/officeDocument/2006/relationships/image" Target="../media/image22.jpg"/><Relationship Id="rId6" Type="http://schemas.openxmlformats.org/officeDocument/2006/relationships/image" Target="../media/image3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20.jpg"/><Relationship Id="rId5" Type="http://schemas.openxmlformats.org/officeDocument/2006/relationships/image" Target="../media/image14.jpg"/><Relationship Id="rId6" Type="http://schemas.openxmlformats.org/officeDocument/2006/relationships/image" Target="../media/image30.png"/><Relationship Id="rId7" Type="http://schemas.openxmlformats.org/officeDocument/2006/relationships/image" Target="../media/image1.jpg"/><Relationship Id="rId8"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6.png"/><Relationship Id="rId6"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222222"/>
                </a:solidFill>
                <a:latin typeface="Times New Roman"/>
                <a:ea typeface="Times New Roman"/>
                <a:cs typeface="Times New Roman"/>
                <a:sym typeface="Times New Roman"/>
              </a:rPr>
              <a:t>Draft genome annotation of  </a:t>
            </a:r>
            <a:r>
              <a:rPr i="1" lang="en" sz="3000">
                <a:solidFill>
                  <a:srgbClr val="222222"/>
                </a:solidFill>
                <a:latin typeface="Times New Roman"/>
                <a:ea typeface="Times New Roman"/>
                <a:cs typeface="Times New Roman"/>
                <a:sym typeface="Times New Roman"/>
              </a:rPr>
              <a:t>Talaromyces trachyspermus</a:t>
            </a:r>
            <a:r>
              <a:rPr lang="en" sz="3000">
                <a:solidFill>
                  <a:srgbClr val="222222"/>
                </a:solidFill>
                <a:latin typeface="Times New Roman"/>
                <a:ea typeface="Times New Roman"/>
                <a:cs typeface="Times New Roman"/>
                <a:sym typeface="Times New Roman"/>
              </a:rPr>
              <a:t> isolated from juice fruit using a pipeline specific to fungi. </a:t>
            </a:r>
            <a:endParaRPr sz="3000"/>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solidFill>
                  <a:schemeClr val="dk2"/>
                </a:solidFill>
                <a:latin typeface="Times New Roman"/>
                <a:ea typeface="Times New Roman"/>
                <a:cs typeface="Times New Roman"/>
                <a:sym typeface="Times New Roman"/>
              </a:rPr>
              <a:t>Sami  Kawashita Benkhellat - PG55704</a:t>
            </a:r>
            <a:endParaRPr sz="1500">
              <a:latin typeface="Times New Roman"/>
              <a:ea typeface="Times New Roman"/>
              <a:cs typeface="Times New Roman"/>
              <a:sym typeface="Times New Roman"/>
            </a:endParaRPr>
          </a:p>
        </p:txBody>
      </p:sp>
      <p:pic>
        <p:nvPicPr>
          <p:cNvPr id="88" name="Google Shape;88;p13"/>
          <p:cNvPicPr preferRelativeResize="0"/>
          <p:nvPr/>
        </p:nvPicPr>
        <p:blipFill rotWithShape="1">
          <a:blip r:embed="rId3">
            <a:alphaModFix/>
          </a:blip>
          <a:srcRect b="43133" l="0" r="23424" t="0"/>
          <a:stretch/>
        </p:blipFill>
        <p:spPr>
          <a:xfrm>
            <a:off x="7900150" y="0"/>
            <a:ext cx="1243850" cy="639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22"/>
          <p:cNvPicPr preferRelativeResize="0"/>
          <p:nvPr/>
        </p:nvPicPr>
        <p:blipFill>
          <a:blip r:embed="rId3">
            <a:alphaModFix/>
          </a:blip>
          <a:stretch>
            <a:fillRect/>
          </a:stretch>
        </p:blipFill>
        <p:spPr>
          <a:xfrm>
            <a:off x="5638" y="0"/>
            <a:ext cx="2453401" cy="1436925"/>
          </a:xfrm>
          <a:prstGeom prst="rect">
            <a:avLst/>
          </a:prstGeom>
          <a:noFill/>
          <a:ln>
            <a:noFill/>
          </a:ln>
        </p:spPr>
      </p:pic>
      <p:pic>
        <p:nvPicPr>
          <p:cNvPr id="215" name="Google Shape;215;p22"/>
          <p:cNvPicPr preferRelativeResize="0"/>
          <p:nvPr/>
        </p:nvPicPr>
        <p:blipFill>
          <a:blip r:embed="rId4">
            <a:alphaModFix/>
          </a:blip>
          <a:stretch>
            <a:fillRect/>
          </a:stretch>
        </p:blipFill>
        <p:spPr>
          <a:xfrm>
            <a:off x="2459050" y="0"/>
            <a:ext cx="2548148" cy="1891450"/>
          </a:xfrm>
          <a:prstGeom prst="rect">
            <a:avLst/>
          </a:prstGeom>
          <a:noFill/>
          <a:ln>
            <a:noFill/>
          </a:ln>
        </p:spPr>
      </p:pic>
      <p:pic>
        <p:nvPicPr>
          <p:cNvPr id="216" name="Google Shape;216;p22"/>
          <p:cNvPicPr preferRelativeResize="0"/>
          <p:nvPr/>
        </p:nvPicPr>
        <p:blipFill>
          <a:blip r:embed="rId5">
            <a:alphaModFix/>
          </a:blip>
          <a:stretch>
            <a:fillRect/>
          </a:stretch>
        </p:blipFill>
        <p:spPr>
          <a:xfrm>
            <a:off x="5007200" y="0"/>
            <a:ext cx="2247926" cy="1635600"/>
          </a:xfrm>
          <a:prstGeom prst="rect">
            <a:avLst/>
          </a:prstGeom>
          <a:noFill/>
          <a:ln>
            <a:noFill/>
          </a:ln>
        </p:spPr>
      </p:pic>
      <p:pic>
        <p:nvPicPr>
          <p:cNvPr id="217" name="Google Shape;217;p22"/>
          <p:cNvPicPr preferRelativeResize="0"/>
          <p:nvPr/>
        </p:nvPicPr>
        <p:blipFill>
          <a:blip r:embed="rId6">
            <a:alphaModFix/>
          </a:blip>
          <a:stretch>
            <a:fillRect/>
          </a:stretch>
        </p:blipFill>
        <p:spPr>
          <a:xfrm>
            <a:off x="0" y="1803982"/>
            <a:ext cx="2326924" cy="1734494"/>
          </a:xfrm>
          <a:prstGeom prst="rect">
            <a:avLst/>
          </a:prstGeom>
          <a:noFill/>
          <a:ln>
            <a:noFill/>
          </a:ln>
        </p:spPr>
      </p:pic>
      <p:pic>
        <p:nvPicPr>
          <p:cNvPr id="218" name="Google Shape;218;p22"/>
          <p:cNvPicPr preferRelativeResize="0"/>
          <p:nvPr/>
        </p:nvPicPr>
        <p:blipFill>
          <a:blip r:embed="rId7">
            <a:alphaModFix/>
          </a:blip>
          <a:stretch>
            <a:fillRect/>
          </a:stretch>
        </p:blipFill>
        <p:spPr>
          <a:xfrm>
            <a:off x="7255125" y="0"/>
            <a:ext cx="1888874" cy="1635600"/>
          </a:xfrm>
          <a:prstGeom prst="rect">
            <a:avLst/>
          </a:prstGeom>
          <a:noFill/>
          <a:ln>
            <a:noFill/>
          </a:ln>
        </p:spPr>
      </p:pic>
      <p:pic>
        <p:nvPicPr>
          <p:cNvPr id="219" name="Google Shape;219;p22"/>
          <p:cNvPicPr preferRelativeResize="0"/>
          <p:nvPr/>
        </p:nvPicPr>
        <p:blipFill>
          <a:blip r:embed="rId8">
            <a:alphaModFix/>
          </a:blip>
          <a:stretch>
            <a:fillRect/>
          </a:stretch>
        </p:blipFill>
        <p:spPr>
          <a:xfrm>
            <a:off x="2459047" y="1891448"/>
            <a:ext cx="2169528" cy="1635601"/>
          </a:xfrm>
          <a:prstGeom prst="rect">
            <a:avLst/>
          </a:prstGeom>
          <a:noFill/>
          <a:ln>
            <a:noFill/>
          </a:ln>
        </p:spPr>
      </p:pic>
      <p:pic>
        <p:nvPicPr>
          <p:cNvPr id="220" name="Google Shape;220;p22"/>
          <p:cNvPicPr preferRelativeResize="0"/>
          <p:nvPr/>
        </p:nvPicPr>
        <p:blipFill>
          <a:blip r:embed="rId9">
            <a:alphaModFix/>
          </a:blip>
          <a:stretch>
            <a:fillRect/>
          </a:stretch>
        </p:blipFill>
        <p:spPr>
          <a:xfrm>
            <a:off x="4816825" y="2002586"/>
            <a:ext cx="2010575" cy="1503275"/>
          </a:xfrm>
          <a:prstGeom prst="rect">
            <a:avLst/>
          </a:prstGeom>
          <a:noFill/>
          <a:ln>
            <a:noFill/>
          </a:ln>
        </p:spPr>
      </p:pic>
      <p:pic>
        <p:nvPicPr>
          <p:cNvPr id="221" name="Google Shape;221;p22"/>
          <p:cNvPicPr preferRelativeResize="0"/>
          <p:nvPr/>
        </p:nvPicPr>
        <p:blipFill>
          <a:blip r:embed="rId10">
            <a:alphaModFix/>
          </a:blip>
          <a:stretch>
            <a:fillRect/>
          </a:stretch>
        </p:blipFill>
        <p:spPr>
          <a:xfrm>
            <a:off x="7093487" y="2016850"/>
            <a:ext cx="2050512" cy="1503275"/>
          </a:xfrm>
          <a:prstGeom prst="rect">
            <a:avLst/>
          </a:prstGeom>
          <a:noFill/>
          <a:ln>
            <a:noFill/>
          </a:ln>
        </p:spPr>
      </p:pic>
      <p:pic>
        <p:nvPicPr>
          <p:cNvPr id="222" name="Google Shape;222;p22"/>
          <p:cNvPicPr preferRelativeResize="0"/>
          <p:nvPr/>
        </p:nvPicPr>
        <p:blipFill>
          <a:blip r:embed="rId11">
            <a:alphaModFix/>
          </a:blip>
          <a:stretch>
            <a:fillRect/>
          </a:stretch>
        </p:blipFill>
        <p:spPr>
          <a:xfrm>
            <a:off x="1160200" y="3597725"/>
            <a:ext cx="1825649" cy="1503275"/>
          </a:xfrm>
          <a:prstGeom prst="rect">
            <a:avLst/>
          </a:prstGeom>
          <a:noFill/>
          <a:ln>
            <a:noFill/>
          </a:ln>
        </p:spPr>
      </p:pic>
      <p:pic>
        <p:nvPicPr>
          <p:cNvPr id="223" name="Google Shape;223;p22"/>
          <p:cNvPicPr preferRelativeResize="0"/>
          <p:nvPr/>
        </p:nvPicPr>
        <p:blipFill rotWithShape="1">
          <a:blip r:embed="rId12">
            <a:alphaModFix/>
          </a:blip>
          <a:srcRect b="0" l="0" r="0" t="15860"/>
          <a:stretch/>
        </p:blipFill>
        <p:spPr>
          <a:xfrm>
            <a:off x="6108275" y="3597725"/>
            <a:ext cx="2655649" cy="1503275"/>
          </a:xfrm>
          <a:prstGeom prst="rect">
            <a:avLst/>
          </a:prstGeom>
          <a:noFill/>
          <a:ln>
            <a:noFill/>
          </a:ln>
        </p:spPr>
      </p:pic>
      <p:pic>
        <p:nvPicPr>
          <p:cNvPr id="224" name="Google Shape;224;p22"/>
          <p:cNvPicPr preferRelativeResize="0"/>
          <p:nvPr/>
        </p:nvPicPr>
        <p:blipFill>
          <a:blip r:embed="rId13">
            <a:alphaModFix/>
          </a:blip>
          <a:stretch>
            <a:fillRect/>
          </a:stretch>
        </p:blipFill>
        <p:spPr>
          <a:xfrm>
            <a:off x="3295437" y="4103499"/>
            <a:ext cx="2503275" cy="49171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3"/>
          <p:cNvSpPr txBox="1"/>
          <p:nvPr>
            <p:ph type="title"/>
          </p:nvPr>
        </p:nvSpPr>
        <p:spPr>
          <a:xfrm>
            <a:off x="219950" y="1221900"/>
            <a:ext cx="2483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Trimmomatic</a:t>
            </a:r>
            <a:endParaRPr/>
          </a:p>
        </p:txBody>
      </p:sp>
      <p:sp>
        <p:nvSpPr>
          <p:cNvPr id="230" name="Google Shape;230;p23"/>
          <p:cNvSpPr txBox="1"/>
          <p:nvPr>
            <p:ph idx="4294967295" type="body"/>
          </p:nvPr>
        </p:nvSpPr>
        <p:spPr>
          <a:xfrm>
            <a:off x="4886275" y="552625"/>
            <a:ext cx="4100100" cy="44313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000"/>
              <a:t>java -jar trimmomatic-0.39.jar PE ../the_data/D_B_MKDN240013337-1A_22C2LLLT4_L5_1.fq ../the_data/D_B_MKDN240013337-1A_22C2LLLT4_L5_2.fq ofp.gz ofu.fq.gz orp.fq.gz oru.fq.gz ILLUMINACLIP:./adapters/TruSeq3-PE.fa:2:30:10:2:TRUE LEADING:5 TRAILING:5 MINLEN:50</a:t>
            </a:r>
            <a:endParaRPr sz="4000"/>
          </a:p>
          <a:p>
            <a:pPr indent="0" lvl="0" marL="0" rtl="0" algn="l">
              <a:spcBef>
                <a:spcPts val="1200"/>
              </a:spcBef>
              <a:spcAft>
                <a:spcPts val="0"/>
              </a:spcAft>
              <a:buNone/>
            </a:pPr>
            <a:r>
              <a:rPr lang="en" sz="4000"/>
              <a:t>TrimmomaticPE: Started with arguments:</a:t>
            </a:r>
            <a:endParaRPr sz="4000"/>
          </a:p>
          <a:p>
            <a:pPr indent="0" lvl="0" marL="0" rtl="0" algn="l">
              <a:spcBef>
                <a:spcPts val="1200"/>
              </a:spcBef>
              <a:spcAft>
                <a:spcPts val="0"/>
              </a:spcAft>
              <a:buNone/>
            </a:pPr>
            <a:r>
              <a:rPr lang="en" sz="4000"/>
              <a:t> ../the_data/D_B_MKDN240013337-1A_22C2LLLT4_L5_1.fq ../the_data/D_B_MKDN240013337-1A_22C2LLLT4_L5_2.fq ofp.gz ofu.fq.gz orp.fq.gz oru.fq.gz ILLUMINACLIP:./adapters/TruSeq3-PE.fa:2:30:10:2:TRUE LEADING:5 TRAILING:5 MINLEN:50</a:t>
            </a:r>
            <a:endParaRPr sz="4000"/>
          </a:p>
          <a:p>
            <a:pPr indent="0" lvl="0" marL="0" rtl="0" algn="l">
              <a:spcBef>
                <a:spcPts val="1200"/>
              </a:spcBef>
              <a:spcAft>
                <a:spcPts val="0"/>
              </a:spcAft>
              <a:buNone/>
            </a:pPr>
            <a:r>
              <a:rPr lang="en" sz="4000"/>
              <a:t>Using PrefixPair: 'TACACTCTTTCCCTACACGACGCTCTTCCGATCT' and 'GTGACTGGAGTTCAGACGTGTGCTCTTCCGATCT'</a:t>
            </a:r>
            <a:endParaRPr sz="4000"/>
          </a:p>
          <a:p>
            <a:pPr indent="0" lvl="0" marL="0" rtl="0" algn="l">
              <a:spcBef>
                <a:spcPts val="1200"/>
              </a:spcBef>
              <a:spcAft>
                <a:spcPts val="0"/>
              </a:spcAft>
              <a:buNone/>
            </a:pPr>
            <a:r>
              <a:rPr lang="en" sz="4000"/>
              <a:t>ILLUMINACLIP: Using 1 prefix pairs, 0 forward/reverse sequences, 0 forward only sequences, 0 reverse only sequences</a:t>
            </a:r>
            <a:endParaRPr sz="4000"/>
          </a:p>
          <a:p>
            <a:pPr indent="0" lvl="0" marL="0" rtl="0" algn="l">
              <a:spcBef>
                <a:spcPts val="1200"/>
              </a:spcBef>
              <a:spcAft>
                <a:spcPts val="0"/>
              </a:spcAft>
              <a:buNone/>
            </a:pPr>
            <a:r>
              <a:rPr lang="en" sz="4000"/>
              <a:t>Quality encoding detected as phred33</a:t>
            </a:r>
            <a:endParaRPr sz="4000"/>
          </a:p>
          <a:p>
            <a:pPr indent="0" lvl="0" marL="0" rtl="0" algn="l">
              <a:spcBef>
                <a:spcPts val="1200"/>
              </a:spcBef>
              <a:spcAft>
                <a:spcPts val="0"/>
              </a:spcAft>
              <a:buNone/>
            </a:pPr>
            <a:r>
              <a:rPr lang="en" sz="4000"/>
              <a:t>Input Read Pairs: 3265211 Both Surviving: 3264748 (99.99%) Forward Only Surviving: 0 (0.00%) Reverse Only Surviving: 0 (0.00%) Dropped: 463 (0.01%)</a:t>
            </a:r>
            <a:endParaRPr sz="4000"/>
          </a:p>
          <a:p>
            <a:pPr indent="0" lvl="0" marL="0" rtl="0" algn="l">
              <a:spcBef>
                <a:spcPts val="1200"/>
              </a:spcBef>
              <a:spcAft>
                <a:spcPts val="0"/>
              </a:spcAft>
              <a:buNone/>
            </a:pPr>
            <a:r>
              <a:rPr lang="en" sz="4000"/>
              <a:t>TrimmomaticPE: Completed successfully</a:t>
            </a:r>
            <a:endParaRPr sz="40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31" name="Google Shape;231;p23"/>
          <p:cNvSpPr txBox="1"/>
          <p:nvPr>
            <p:ph idx="4294967295" type="body"/>
          </p:nvPr>
        </p:nvSpPr>
        <p:spPr>
          <a:xfrm>
            <a:off x="49975" y="1843700"/>
            <a:ext cx="4473900" cy="28863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800"/>
              <a:t>(+) Específico para dados  PE Illumina </a:t>
            </a:r>
            <a:endParaRPr sz="4800"/>
          </a:p>
          <a:p>
            <a:pPr indent="0" lvl="0" marL="0" rtl="0" algn="l">
              <a:spcBef>
                <a:spcPts val="1200"/>
              </a:spcBef>
              <a:spcAft>
                <a:spcPts val="0"/>
              </a:spcAft>
              <a:buNone/>
            </a:pPr>
            <a:r>
              <a:rPr lang="en" sz="4800"/>
              <a:t>(+) % de sobrevivência muita alta → Reads de excelente qualidade </a:t>
            </a:r>
            <a:endParaRPr sz="4800"/>
          </a:p>
          <a:p>
            <a:pPr indent="0" lvl="0" marL="0" rtl="0" algn="l">
              <a:spcBef>
                <a:spcPts val="1200"/>
              </a:spcBef>
              <a:spcAft>
                <a:spcPts val="0"/>
              </a:spcAft>
              <a:buNone/>
            </a:pPr>
            <a:r>
              <a:rPr b="1" lang="en" sz="4800" u="sng"/>
              <a:t>Após rodar outra vez o FASTQC:</a:t>
            </a:r>
            <a:endParaRPr b="1" sz="4800" u="sng"/>
          </a:p>
          <a:p>
            <a:pPr indent="0" lvl="0" marL="0" rtl="0" algn="l">
              <a:spcBef>
                <a:spcPts val="1200"/>
              </a:spcBef>
              <a:spcAft>
                <a:spcPts val="0"/>
              </a:spcAft>
              <a:buNone/>
            </a:pPr>
            <a:r>
              <a:rPr lang="en" sz="4800"/>
              <a:t>(+) Nenhuma alteração. Continua a passar em todos os testes  </a:t>
            </a:r>
            <a:endParaRPr sz="4800"/>
          </a:p>
          <a:p>
            <a:pPr indent="0" lvl="0" marL="0" rtl="0" algn="l">
              <a:spcBef>
                <a:spcPts val="1200"/>
              </a:spcBef>
              <a:spcAft>
                <a:spcPts val="0"/>
              </a:spcAft>
              <a:buNone/>
            </a:pPr>
            <a:r>
              <a:t/>
            </a:r>
            <a:endParaRPr sz="4800"/>
          </a:p>
          <a:p>
            <a:pPr indent="0" lvl="0" marL="0" rtl="0" algn="l">
              <a:spcBef>
                <a:spcPts val="1200"/>
              </a:spcBef>
              <a:spcAft>
                <a:spcPts val="0"/>
              </a:spcAft>
              <a:buNone/>
            </a:pPr>
            <a:r>
              <a:rPr lang="en" sz="4800"/>
              <a:t>Possibilidade de que as reads já tenham sofrido pré processamento anteriormente</a:t>
            </a:r>
            <a:r>
              <a:rPr lang="en" sz="3600"/>
              <a:t> </a:t>
            </a:r>
            <a:endParaRPr sz="3600"/>
          </a:p>
          <a:p>
            <a:pPr indent="0" lvl="0" marL="0" rtl="0" algn="l">
              <a:spcBef>
                <a:spcPts val="1200"/>
              </a:spcBef>
              <a:spcAft>
                <a:spcPts val="0"/>
              </a:spcAft>
              <a:buNone/>
            </a:pPr>
            <a:r>
              <a:t/>
            </a:r>
            <a:endParaRPr sz="3600"/>
          </a:p>
          <a:p>
            <a:pPr indent="0" lvl="0" marL="0" rtl="0" algn="l">
              <a:spcBef>
                <a:spcPts val="1200"/>
              </a:spcBef>
              <a:spcAft>
                <a:spcPts val="0"/>
              </a:spcAft>
              <a:buNone/>
            </a:pPr>
            <a:r>
              <a:t/>
            </a:r>
            <a:endParaRPr sz="3600"/>
          </a:p>
          <a:p>
            <a:pPr indent="0" lvl="0" marL="0" rtl="0" algn="l">
              <a:spcBef>
                <a:spcPts val="1200"/>
              </a:spcBef>
              <a:spcAft>
                <a:spcPts val="0"/>
              </a:spcAft>
              <a:buNone/>
            </a:pPr>
            <a:r>
              <a:t/>
            </a:r>
            <a:endParaRPr sz="36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cxnSp>
        <p:nvCxnSpPr>
          <p:cNvPr id="232" name="Google Shape;232;p23"/>
          <p:cNvCxnSpPr/>
          <p:nvPr/>
        </p:nvCxnSpPr>
        <p:spPr>
          <a:xfrm flipH="1">
            <a:off x="4567200" y="552625"/>
            <a:ext cx="9600" cy="4377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Assembly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5"/>
          <p:cNvSpPr txBox="1"/>
          <p:nvPr>
            <p:ph type="title"/>
          </p:nvPr>
        </p:nvSpPr>
        <p:spPr>
          <a:xfrm>
            <a:off x="284100" y="1344850"/>
            <a:ext cx="3842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Spades + Quast </a:t>
            </a:r>
            <a:endParaRPr/>
          </a:p>
        </p:txBody>
      </p:sp>
      <p:sp>
        <p:nvSpPr>
          <p:cNvPr id="243" name="Google Shape;243;p25"/>
          <p:cNvSpPr txBox="1"/>
          <p:nvPr/>
        </p:nvSpPr>
        <p:spPr>
          <a:xfrm>
            <a:off x="52375" y="1880050"/>
            <a:ext cx="4637100" cy="10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E5E5E"/>
                </a:solidFill>
              </a:rPr>
              <a:t>bin/spades.py -1 left.fastq.gz -2 right.fastq.gz -o output_folder</a:t>
            </a:r>
            <a:endParaRPr sz="1000">
              <a:solidFill>
                <a:srgbClr val="5E5E5E"/>
              </a:solidFill>
              <a:highlight>
                <a:srgbClr val="FFFFFF"/>
              </a:highlight>
            </a:endParaRPr>
          </a:p>
          <a:p>
            <a:pPr indent="0" lvl="0" marL="0" rtl="0" algn="l">
              <a:lnSpc>
                <a:spcPct val="115000"/>
              </a:lnSpc>
              <a:spcBef>
                <a:spcPts val="0"/>
              </a:spcBef>
              <a:spcAft>
                <a:spcPts val="0"/>
              </a:spcAft>
              <a:buNone/>
            </a:pPr>
            <a:r>
              <a:t/>
            </a:r>
            <a:endParaRPr sz="1000">
              <a:solidFill>
                <a:srgbClr val="5E5E5E"/>
              </a:solidFill>
              <a:highlight>
                <a:srgbClr val="FFFFFF"/>
              </a:highlight>
            </a:endParaRPr>
          </a:p>
          <a:p>
            <a:pPr indent="0" lvl="0" marL="0" rtl="0" algn="l">
              <a:lnSpc>
                <a:spcPct val="115000"/>
              </a:lnSpc>
              <a:spcBef>
                <a:spcPts val="0"/>
              </a:spcBef>
              <a:spcAft>
                <a:spcPts val="0"/>
              </a:spcAft>
              <a:buNone/>
            </a:pPr>
            <a:r>
              <a:t/>
            </a:r>
            <a:endParaRPr sz="1000">
              <a:solidFill>
                <a:srgbClr val="5E5E5E"/>
              </a:solidFill>
              <a:highlight>
                <a:srgbClr val="FFFFFF"/>
              </a:highlight>
            </a:endParaRPr>
          </a:p>
          <a:p>
            <a:pPr indent="0" lvl="0" marL="0" rtl="0" algn="l">
              <a:lnSpc>
                <a:spcPct val="115000"/>
              </a:lnSpc>
              <a:spcBef>
                <a:spcPts val="0"/>
              </a:spcBef>
              <a:spcAft>
                <a:spcPts val="0"/>
              </a:spcAft>
              <a:buNone/>
            </a:pPr>
            <a:r>
              <a:rPr lang="en" sz="1000">
                <a:solidFill>
                  <a:srgbClr val="5E5E5E"/>
                </a:solidFill>
                <a:highlight>
                  <a:srgbClr val="FFFFFF"/>
                </a:highlight>
              </a:rPr>
              <a:t>quast.py ../output_spades/scaffolds.fasta -o quast_results/ --fungus --eukaryote --gene-finding</a:t>
            </a:r>
            <a:endParaRPr sz="1200">
              <a:solidFill>
                <a:srgbClr val="5E5E5E"/>
              </a:solidFill>
              <a:highlight>
                <a:srgbClr val="FFFFFF"/>
              </a:highlight>
            </a:endParaRPr>
          </a:p>
        </p:txBody>
      </p:sp>
      <p:pic>
        <p:nvPicPr>
          <p:cNvPr id="244" name="Google Shape;244;p25"/>
          <p:cNvPicPr preferRelativeResize="0"/>
          <p:nvPr/>
        </p:nvPicPr>
        <p:blipFill>
          <a:blip r:embed="rId3">
            <a:alphaModFix/>
          </a:blip>
          <a:stretch>
            <a:fillRect/>
          </a:stretch>
        </p:blipFill>
        <p:spPr>
          <a:xfrm>
            <a:off x="6667025" y="562825"/>
            <a:ext cx="2315850" cy="4266737"/>
          </a:xfrm>
          <a:prstGeom prst="rect">
            <a:avLst/>
          </a:prstGeom>
          <a:noFill/>
          <a:ln>
            <a:noFill/>
          </a:ln>
        </p:spPr>
      </p:pic>
      <p:sp>
        <p:nvSpPr>
          <p:cNvPr id="245" name="Google Shape;245;p25"/>
          <p:cNvSpPr txBox="1"/>
          <p:nvPr/>
        </p:nvSpPr>
        <p:spPr>
          <a:xfrm>
            <a:off x="284100" y="3370775"/>
            <a:ext cx="50301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5E5E5E"/>
                </a:solidFill>
              </a:rPr>
              <a:t>Interpretando os resultados</a:t>
            </a:r>
            <a:endParaRPr b="1" sz="1100">
              <a:solidFill>
                <a:srgbClr val="5E5E5E"/>
              </a:solidFill>
            </a:endParaRPr>
          </a:p>
          <a:p>
            <a:pPr indent="-298450" lvl="0" marL="457200" rtl="0" algn="l">
              <a:spcBef>
                <a:spcPts val="0"/>
              </a:spcBef>
              <a:spcAft>
                <a:spcPts val="0"/>
              </a:spcAft>
              <a:buClr>
                <a:srgbClr val="5E5E5E"/>
              </a:buClr>
              <a:buSzPts val="1100"/>
              <a:buChar char="●"/>
            </a:pPr>
            <a:r>
              <a:rPr lang="en" sz="1100">
                <a:solidFill>
                  <a:srgbClr val="5E5E5E"/>
                </a:solidFill>
              </a:rPr>
              <a:t>N50 Moderado (~343kb) → boa qualidade de assembly.</a:t>
            </a:r>
            <a:endParaRPr sz="1100">
              <a:solidFill>
                <a:srgbClr val="5E5E5E"/>
              </a:solidFill>
            </a:endParaRPr>
          </a:p>
          <a:p>
            <a:pPr indent="-298450" lvl="0" marL="457200" rtl="0" algn="l">
              <a:spcBef>
                <a:spcPts val="0"/>
              </a:spcBef>
              <a:spcAft>
                <a:spcPts val="0"/>
              </a:spcAft>
              <a:buClr>
                <a:srgbClr val="5E5E5E"/>
              </a:buClr>
              <a:buSzPts val="1100"/>
              <a:buChar char="●"/>
            </a:pPr>
            <a:r>
              <a:rPr lang="en" sz="1100">
                <a:solidFill>
                  <a:srgbClr val="5E5E5E"/>
                </a:solidFill>
              </a:rPr>
              <a:t>GC% está dentro do </a:t>
            </a:r>
            <a:r>
              <a:rPr lang="en" sz="1100">
                <a:solidFill>
                  <a:srgbClr val="5E5E5E"/>
                </a:solidFill>
              </a:rPr>
              <a:t>esperado</a:t>
            </a:r>
            <a:r>
              <a:rPr lang="en" sz="1100">
                <a:solidFill>
                  <a:srgbClr val="5E5E5E"/>
                </a:solidFill>
              </a:rPr>
              <a:t> para genomas fungi (~40-50%).</a:t>
            </a:r>
            <a:endParaRPr sz="1100">
              <a:solidFill>
                <a:srgbClr val="5E5E5E"/>
              </a:solidFill>
            </a:endParaRPr>
          </a:p>
          <a:p>
            <a:pPr indent="-298450" lvl="0" marL="457200" rtl="0" algn="l">
              <a:spcBef>
                <a:spcPts val="0"/>
              </a:spcBef>
              <a:spcAft>
                <a:spcPts val="0"/>
              </a:spcAft>
              <a:buClr>
                <a:srgbClr val="5E5E5E"/>
              </a:buClr>
              <a:buSzPts val="1100"/>
              <a:buChar char="●"/>
            </a:pPr>
            <a:r>
              <a:rPr lang="en" sz="1100">
                <a:solidFill>
                  <a:srgbClr val="5E5E5E"/>
                </a:solidFill>
              </a:rPr>
              <a:t>Maior contig (~1.13Mb) é </a:t>
            </a:r>
            <a:r>
              <a:rPr lang="en" sz="1100">
                <a:solidFill>
                  <a:srgbClr val="5E5E5E"/>
                </a:solidFill>
              </a:rPr>
              <a:t>promissor</a:t>
            </a:r>
            <a:r>
              <a:rPr lang="en" sz="1100">
                <a:solidFill>
                  <a:srgbClr val="5E5E5E"/>
                </a:solidFill>
              </a:rPr>
              <a:t>→ Potencial precisão do scaffold </a:t>
            </a:r>
            <a:endParaRPr sz="1100">
              <a:solidFill>
                <a:srgbClr val="5E5E5E"/>
              </a:solidFill>
            </a:endParaRPr>
          </a:p>
          <a:p>
            <a:pPr indent="0" lvl="0" marL="0" rtl="0" algn="l">
              <a:spcBef>
                <a:spcPts val="0"/>
              </a:spcBef>
              <a:spcAft>
                <a:spcPts val="0"/>
              </a:spcAft>
              <a:buNone/>
            </a:pPr>
            <a:r>
              <a:t/>
            </a:r>
            <a:endParaRPr sz="1300">
              <a:solidFill>
                <a:srgbClr val="5E5E5E"/>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26"/>
          <p:cNvPicPr preferRelativeResize="0"/>
          <p:nvPr/>
        </p:nvPicPr>
        <p:blipFill>
          <a:blip r:embed="rId3">
            <a:alphaModFix/>
          </a:blip>
          <a:stretch>
            <a:fillRect/>
          </a:stretch>
        </p:blipFill>
        <p:spPr>
          <a:xfrm>
            <a:off x="172650" y="851000"/>
            <a:ext cx="2842876" cy="1962525"/>
          </a:xfrm>
          <a:prstGeom prst="rect">
            <a:avLst/>
          </a:prstGeom>
          <a:noFill/>
          <a:ln>
            <a:noFill/>
          </a:ln>
        </p:spPr>
      </p:pic>
      <p:pic>
        <p:nvPicPr>
          <p:cNvPr id="251" name="Google Shape;251;p26"/>
          <p:cNvPicPr preferRelativeResize="0"/>
          <p:nvPr/>
        </p:nvPicPr>
        <p:blipFill>
          <a:blip r:embed="rId4">
            <a:alphaModFix/>
          </a:blip>
          <a:stretch>
            <a:fillRect/>
          </a:stretch>
        </p:blipFill>
        <p:spPr>
          <a:xfrm>
            <a:off x="3237775" y="851000"/>
            <a:ext cx="2717050" cy="1962525"/>
          </a:xfrm>
          <a:prstGeom prst="rect">
            <a:avLst/>
          </a:prstGeom>
          <a:noFill/>
          <a:ln>
            <a:noFill/>
          </a:ln>
        </p:spPr>
      </p:pic>
      <p:pic>
        <p:nvPicPr>
          <p:cNvPr id="252" name="Google Shape;252;p26"/>
          <p:cNvPicPr preferRelativeResize="0"/>
          <p:nvPr/>
        </p:nvPicPr>
        <p:blipFill>
          <a:blip r:embed="rId5">
            <a:alphaModFix/>
          </a:blip>
          <a:stretch>
            <a:fillRect/>
          </a:stretch>
        </p:blipFill>
        <p:spPr>
          <a:xfrm>
            <a:off x="215313" y="2999662"/>
            <a:ext cx="2717051" cy="1891750"/>
          </a:xfrm>
          <a:prstGeom prst="rect">
            <a:avLst/>
          </a:prstGeom>
          <a:noFill/>
          <a:ln>
            <a:noFill/>
          </a:ln>
        </p:spPr>
      </p:pic>
      <p:pic>
        <p:nvPicPr>
          <p:cNvPr id="253" name="Google Shape;253;p26"/>
          <p:cNvPicPr preferRelativeResize="0"/>
          <p:nvPr/>
        </p:nvPicPr>
        <p:blipFill>
          <a:blip r:embed="rId6">
            <a:alphaModFix/>
          </a:blip>
          <a:stretch>
            <a:fillRect/>
          </a:stretch>
        </p:blipFill>
        <p:spPr>
          <a:xfrm>
            <a:off x="6177075" y="810100"/>
            <a:ext cx="2625124" cy="1962525"/>
          </a:xfrm>
          <a:prstGeom prst="rect">
            <a:avLst/>
          </a:prstGeom>
          <a:noFill/>
          <a:ln>
            <a:noFill/>
          </a:ln>
        </p:spPr>
      </p:pic>
      <p:pic>
        <p:nvPicPr>
          <p:cNvPr id="254" name="Google Shape;254;p26"/>
          <p:cNvPicPr preferRelativeResize="0"/>
          <p:nvPr/>
        </p:nvPicPr>
        <p:blipFill>
          <a:blip r:embed="rId7">
            <a:alphaModFix/>
          </a:blip>
          <a:stretch>
            <a:fillRect/>
          </a:stretch>
        </p:blipFill>
        <p:spPr>
          <a:xfrm>
            <a:off x="3237775" y="3085825"/>
            <a:ext cx="2565474" cy="1805575"/>
          </a:xfrm>
          <a:prstGeom prst="rect">
            <a:avLst/>
          </a:prstGeom>
          <a:noFill/>
          <a:ln>
            <a:noFill/>
          </a:ln>
        </p:spPr>
      </p:pic>
      <p:pic>
        <p:nvPicPr>
          <p:cNvPr id="255" name="Google Shape;255;p26"/>
          <p:cNvPicPr preferRelativeResize="0"/>
          <p:nvPr/>
        </p:nvPicPr>
        <p:blipFill>
          <a:blip r:embed="rId8">
            <a:alphaModFix/>
          </a:blip>
          <a:stretch>
            <a:fillRect/>
          </a:stretch>
        </p:blipFill>
        <p:spPr>
          <a:xfrm>
            <a:off x="6108650" y="3114525"/>
            <a:ext cx="2625125" cy="1805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Gene Calling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8"/>
          <p:cNvSpPr txBox="1"/>
          <p:nvPr>
            <p:ph idx="4294967295" type="title"/>
          </p:nvPr>
        </p:nvSpPr>
        <p:spPr>
          <a:xfrm>
            <a:off x="422600" y="298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AUGUSTUS</a:t>
            </a:r>
            <a:endParaRPr/>
          </a:p>
        </p:txBody>
      </p:sp>
      <p:sp>
        <p:nvSpPr>
          <p:cNvPr id="266" name="Google Shape;266;p28"/>
          <p:cNvSpPr txBox="1"/>
          <p:nvPr>
            <p:ph idx="4294967295" type="body"/>
          </p:nvPr>
        </p:nvSpPr>
        <p:spPr>
          <a:xfrm>
            <a:off x="5002650" y="833250"/>
            <a:ext cx="3964500" cy="162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sz="1050">
              <a:solidFill>
                <a:srgbClr val="5E5E5E"/>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050">
                <a:solidFill>
                  <a:srgbClr val="5E5E5E"/>
                </a:solidFill>
                <a:highlight>
                  <a:srgbClr val="FFFFFF"/>
                </a:highlight>
                <a:latin typeface="Courier New"/>
                <a:ea typeface="Courier New"/>
                <a:cs typeface="Courier New"/>
                <a:sym typeface="Courier New"/>
              </a:rPr>
              <a:t>augustus --uniqueGeneId=true --singlestrand=true --gff3=on --species=aspergillus_oryzae --stopCodonExcludedFromCDS=false --softmasking=1  --translation_table=12  /data/scaffolds.fasta &gt; augustus_output.gff3</a:t>
            </a:r>
            <a:endParaRPr b="1" sz="1050">
              <a:solidFill>
                <a:srgbClr val="5E5E5E"/>
              </a:solidFill>
              <a:highlight>
                <a:srgbClr val="FFFFFF"/>
              </a:highlight>
              <a:latin typeface="Courier New"/>
              <a:ea typeface="Courier New"/>
              <a:cs typeface="Courier New"/>
              <a:sym typeface="Courier New"/>
            </a:endParaRPr>
          </a:p>
        </p:txBody>
      </p:sp>
      <p:sp>
        <p:nvSpPr>
          <p:cNvPr id="267" name="Google Shape;267;p28"/>
          <p:cNvSpPr txBox="1"/>
          <p:nvPr/>
        </p:nvSpPr>
        <p:spPr>
          <a:xfrm>
            <a:off x="235625" y="854850"/>
            <a:ext cx="4045800" cy="171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u="sng">
                <a:solidFill>
                  <a:srgbClr val="222222"/>
                </a:solidFill>
              </a:rPr>
              <a:t>Espécie mais próximas na base de dados AUGUSTUS</a:t>
            </a:r>
            <a:endParaRPr b="1" sz="1100" u="sng">
              <a:solidFill>
                <a:srgbClr val="222222"/>
              </a:solidFill>
            </a:endParaRPr>
          </a:p>
          <a:p>
            <a:pPr indent="0" lvl="0" marL="0" rtl="0" algn="l">
              <a:lnSpc>
                <a:spcPct val="115000"/>
              </a:lnSpc>
              <a:spcBef>
                <a:spcPts val="0"/>
              </a:spcBef>
              <a:spcAft>
                <a:spcPts val="0"/>
              </a:spcAft>
              <a:buNone/>
            </a:pPr>
            <a:r>
              <a:t/>
            </a:r>
            <a:endParaRPr sz="1100">
              <a:solidFill>
                <a:srgbClr val="5E5E5E"/>
              </a:solidFill>
            </a:endParaRPr>
          </a:p>
          <a:p>
            <a:pPr indent="0" lvl="0" marL="0" rtl="0" algn="l">
              <a:lnSpc>
                <a:spcPct val="115000"/>
              </a:lnSpc>
              <a:spcBef>
                <a:spcPts val="0"/>
              </a:spcBef>
              <a:spcAft>
                <a:spcPts val="0"/>
              </a:spcAft>
              <a:buNone/>
            </a:pPr>
            <a:r>
              <a:rPr lang="en" sz="1100">
                <a:solidFill>
                  <a:srgbClr val="5E5E5E"/>
                </a:solidFill>
              </a:rPr>
              <a:t>aspergillus_fumigatus</a:t>
            </a:r>
            <a:endParaRPr sz="1100">
              <a:solidFill>
                <a:srgbClr val="5E5E5E"/>
              </a:solidFill>
            </a:endParaRPr>
          </a:p>
          <a:p>
            <a:pPr indent="0" lvl="0" marL="0" rtl="0" algn="l">
              <a:lnSpc>
                <a:spcPct val="115000"/>
              </a:lnSpc>
              <a:spcBef>
                <a:spcPts val="0"/>
              </a:spcBef>
              <a:spcAft>
                <a:spcPts val="0"/>
              </a:spcAft>
              <a:buNone/>
            </a:pPr>
            <a:r>
              <a:rPr lang="en" sz="1100">
                <a:solidFill>
                  <a:srgbClr val="5E5E5E"/>
                </a:solidFill>
              </a:rPr>
              <a:t>aspergillus_nidulans</a:t>
            </a:r>
            <a:endParaRPr sz="1100">
              <a:solidFill>
                <a:srgbClr val="5E5E5E"/>
              </a:solidFill>
            </a:endParaRPr>
          </a:p>
          <a:p>
            <a:pPr indent="0" lvl="0" marL="0" rtl="0" algn="l">
              <a:lnSpc>
                <a:spcPct val="115000"/>
              </a:lnSpc>
              <a:spcBef>
                <a:spcPts val="0"/>
              </a:spcBef>
              <a:spcAft>
                <a:spcPts val="0"/>
              </a:spcAft>
              <a:buNone/>
            </a:pPr>
            <a:r>
              <a:rPr lang="en" sz="1100">
                <a:solidFill>
                  <a:srgbClr val="5E5E5E"/>
                </a:solidFill>
              </a:rPr>
              <a:t>aspergillus_oryzae</a:t>
            </a:r>
            <a:endParaRPr sz="1100">
              <a:solidFill>
                <a:srgbClr val="5E5E5E"/>
              </a:solidFill>
            </a:endParaRPr>
          </a:p>
          <a:p>
            <a:pPr indent="0" lvl="0" marL="0" rtl="0" algn="l">
              <a:lnSpc>
                <a:spcPct val="115000"/>
              </a:lnSpc>
              <a:spcBef>
                <a:spcPts val="0"/>
              </a:spcBef>
              <a:spcAft>
                <a:spcPts val="0"/>
              </a:spcAft>
              <a:buNone/>
            </a:pPr>
            <a:r>
              <a:rPr lang="en" sz="1100">
                <a:solidFill>
                  <a:srgbClr val="5E5E5E"/>
                </a:solidFill>
              </a:rPr>
              <a:t>aspergillus_terreus</a:t>
            </a:r>
            <a:endParaRPr sz="1100">
              <a:solidFill>
                <a:srgbClr val="5E5E5E"/>
              </a:solidFill>
            </a:endParaRPr>
          </a:p>
          <a:p>
            <a:pPr indent="0" lvl="0" marL="0" rtl="0" algn="l">
              <a:lnSpc>
                <a:spcPct val="115000"/>
              </a:lnSpc>
              <a:spcBef>
                <a:spcPts val="0"/>
              </a:spcBef>
              <a:spcAft>
                <a:spcPts val="0"/>
              </a:spcAft>
              <a:buNone/>
            </a:pPr>
            <a:r>
              <a:t/>
            </a:r>
            <a:endParaRPr sz="1100">
              <a:solidFill>
                <a:srgbClr val="5E5E5E"/>
              </a:solidFill>
            </a:endParaRPr>
          </a:p>
          <a:p>
            <a:pPr indent="0" lvl="0" marL="0" rtl="0" algn="l">
              <a:lnSpc>
                <a:spcPct val="115000"/>
              </a:lnSpc>
              <a:spcBef>
                <a:spcPts val="0"/>
              </a:spcBef>
              <a:spcAft>
                <a:spcPts val="0"/>
              </a:spcAft>
              <a:buNone/>
            </a:pPr>
            <a:r>
              <a:t/>
            </a:r>
            <a:endParaRPr sz="1100">
              <a:solidFill>
                <a:srgbClr val="5E5E5E"/>
              </a:solidFill>
            </a:endParaRPr>
          </a:p>
        </p:txBody>
      </p:sp>
      <p:sp>
        <p:nvSpPr>
          <p:cNvPr id="268" name="Google Shape;268;p28"/>
          <p:cNvSpPr txBox="1"/>
          <p:nvPr/>
        </p:nvSpPr>
        <p:spPr>
          <a:xfrm>
            <a:off x="5002650" y="4319950"/>
            <a:ext cx="3849000" cy="53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050">
              <a:solidFill>
                <a:srgbClr val="5E5E5E"/>
              </a:solidFill>
              <a:highlight>
                <a:schemeClr val="lt1"/>
              </a:highlight>
              <a:latin typeface="Courier New"/>
              <a:ea typeface="Courier New"/>
              <a:cs typeface="Courier New"/>
              <a:sym typeface="Courier New"/>
            </a:endParaRPr>
          </a:p>
          <a:p>
            <a:pPr indent="0" lvl="0" marL="0" rtl="0" algn="l">
              <a:lnSpc>
                <a:spcPct val="115000"/>
              </a:lnSpc>
              <a:spcBef>
                <a:spcPts val="0"/>
              </a:spcBef>
              <a:spcAft>
                <a:spcPts val="0"/>
              </a:spcAft>
              <a:buNone/>
            </a:pPr>
            <a:r>
              <a:rPr b="1" lang="en" sz="1050">
                <a:solidFill>
                  <a:srgbClr val="5E5E5E"/>
                </a:solidFill>
                <a:highlight>
                  <a:schemeClr val="lt1"/>
                </a:highlight>
                <a:latin typeface="Courier New"/>
                <a:ea typeface="Courier New"/>
                <a:cs typeface="Courier New"/>
                <a:sym typeface="Courier New"/>
              </a:rPr>
              <a:t>transeq aug_out.fasta -o ext_ory_out</a:t>
            </a:r>
            <a:endParaRPr>
              <a:solidFill>
                <a:srgbClr val="5E5E5E"/>
              </a:solidFill>
            </a:endParaRPr>
          </a:p>
        </p:txBody>
      </p:sp>
      <p:pic>
        <p:nvPicPr>
          <p:cNvPr descr="DNA icon, genetics, research, medical science, blue version (Provided by Getty Images)" id="269" name="Google Shape;269;p28"/>
          <p:cNvPicPr preferRelativeResize="0"/>
          <p:nvPr/>
        </p:nvPicPr>
        <p:blipFill>
          <a:blip r:embed="rId3">
            <a:alphaModFix/>
          </a:blip>
          <a:stretch>
            <a:fillRect/>
          </a:stretch>
        </p:blipFill>
        <p:spPr>
          <a:xfrm>
            <a:off x="5658676" y="3909001"/>
            <a:ext cx="532198" cy="532198"/>
          </a:xfrm>
          <a:prstGeom prst="rect">
            <a:avLst/>
          </a:prstGeom>
          <a:noFill/>
          <a:ln>
            <a:noFill/>
          </a:ln>
        </p:spPr>
      </p:pic>
      <p:pic>
        <p:nvPicPr>
          <p:cNvPr descr="Molecule (Provided by Getty Images)" id="270" name="Google Shape;270;p28"/>
          <p:cNvPicPr preferRelativeResize="0"/>
          <p:nvPr/>
        </p:nvPicPr>
        <p:blipFill>
          <a:blip r:embed="rId4">
            <a:alphaModFix/>
          </a:blip>
          <a:stretch>
            <a:fillRect/>
          </a:stretch>
        </p:blipFill>
        <p:spPr>
          <a:xfrm>
            <a:off x="6869176" y="3956364"/>
            <a:ext cx="689172" cy="437460"/>
          </a:xfrm>
          <a:prstGeom prst="rect">
            <a:avLst/>
          </a:prstGeom>
          <a:noFill/>
          <a:ln>
            <a:noFill/>
          </a:ln>
        </p:spPr>
      </p:pic>
      <p:pic>
        <p:nvPicPr>
          <p:cNvPr descr="arrow (Provided by Getty Images)" id="271" name="Google Shape;271;p28"/>
          <p:cNvPicPr preferRelativeResize="0"/>
          <p:nvPr/>
        </p:nvPicPr>
        <p:blipFill>
          <a:blip r:embed="rId5">
            <a:alphaModFix/>
          </a:blip>
          <a:stretch>
            <a:fillRect/>
          </a:stretch>
        </p:blipFill>
        <p:spPr>
          <a:xfrm>
            <a:off x="6190875" y="3909001"/>
            <a:ext cx="532198" cy="532198"/>
          </a:xfrm>
          <a:prstGeom prst="rect">
            <a:avLst/>
          </a:prstGeom>
          <a:noFill/>
          <a:ln>
            <a:noFill/>
          </a:ln>
        </p:spPr>
      </p:pic>
      <p:sp>
        <p:nvSpPr>
          <p:cNvPr id="272" name="Google Shape;272;p28"/>
          <p:cNvSpPr txBox="1"/>
          <p:nvPr/>
        </p:nvSpPr>
        <p:spPr>
          <a:xfrm>
            <a:off x="316675" y="2379575"/>
            <a:ext cx="82077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u="sng">
                <a:solidFill>
                  <a:srgbClr val="222222"/>
                </a:solidFill>
                <a:highlight>
                  <a:srgbClr val="FFFFFF"/>
                </a:highlight>
              </a:rPr>
              <a:t>Taxonomia (NCBI)</a:t>
            </a:r>
            <a:endParaRPr b="1" sz="1100" u="sng">
              <a:solidFill>
                <a:srgbClr val="222222"/>
              </a:solidFill>
              <a:highlight>
                <a:srgbClr val="FFFFFF"/>
              </a:highlight>
            </a:endParaRPr>
          </a:p>
          <a:p>
            <a:pPr indent="0" lvl="0" marL="0" rtl="0" algn="l">
              <a:spcBef>
                <a:spcPts val="0"/>
              </a:spcBef>
              <a:spcAft>
                <a:spcPts val="0"/>
              </a:spcAft>
              <a:buNone/>
            </a:pPr>
            <a:r>
              <a:rPr lang="en" sz="1100">
                <a:solidFill>
                  <a:srgbClr val="5E5E5E"/>
                </a:solidFill>
                <a:highlight>
                  <a:srgbClr val="FFFFFF"/>
                </a:highlight>
              </a:rPr>
              <a:t>Lineage (full): cellular organisms; Eukaryota; Opisthokonta; Fungi; Dikarya; Ascomycota; saccharomyceta; Pezizomycotina; leotiomyceta; Eurotiomycetes; Eurotiomycetidae; Eurotiales; </a:t>
            </a:r>
            <a:r>
              <a:rPr lang="en" sz="1100" u="sng">
                <a:solidFill>
                  <a:srgbClr val="5E5E5E"/>
                </a:solidFill>
                <a:highlight>
                  <a:srgbClr val="FFFFFF"/>
                </a:highlight>
              </a:rPr>
              <a:t>Trichocomaceae; Talaromyces; Talaromyces sect. Trachyspermi</a:t>
            </a:r>
            <a:endParaRPr sz="1100" u="sng">
              <a:solidFill>
                <a:srgbClr val="5E5E5E"/>
              </a:solidFill>
              <a:highlight>
                <a:srgbClr val="FFFFFF"/>
              </a:highlight>
            </a:endParaRPr>
          </a:p>
          <a:p>
            <a:pPr indent="0" lvl="0" marL="0" rtl="0" algn="l">
              <a:spcBef>
                <a:spcPts val="0"/>
              </a:spcBef>
              <a:spcAft>
                <a:spcPts val="0"/>
              </a:spcAft>
              <a:buNone/>
            </a:pPr>
            <a:r>
              <a:t/>
            </a:r>
            <a:endParaRPr sz="1100">
              <a:solidFill>
                <a:srgbClr val="5E5E5E"/>
              </a:solidFill>
              <a:highlight>
                <a:srgbClr val="FFFFFF"/>
              </a:highlight>
            </a:endParaRPr>
          </a:p>
          <a:p>
            <a:pPr indent="0" lvl="0" marL="0" rtl="0" algn="l">
              <a:spcBef>
                <a:spcPts val="0"/>
              </a:spcBef>
              <a:spcAft>
                <a:spcPts val="0"/>
              </a:spcAft>
              <a:buNone/>
            </a:pPr>
            <a:r>
              <a:rPr lang="en" sz="1100">
                <a:solidFill>
                  <a:srgbClr val="5E5E5E"/>
                </a:solidFill>
                <a:highlight>
                  <a:srgbClr val="FFFFFF"/>
                </a:highlight>
              </a:rPr>
              <a:t>Lineage (full): cellular organisms; Eukaryota; Opisthokonta; Fungi; Dikarya; Ascomycota; saccharomyceta; Pezizomycotina; leotiomyceta; Eurotiomycetes; Eurotiomycetidae; Eurotiales; </a:t>
            </a:r>
            <a:r>
              <a:rPr lang="en" sz="1100" u="sng">
                <a:solidFill>
                  <a:srgbClr val="5E5E5E"/>
                </a:solidFill>
                <a:highlight>
                  <a:srgbClr val="FFFFFF"/>
                </a:highlight>
              </a:rPr>
              <a:t>Aspergillaceae; Aspergillus; Aspergillus subgen. Circumdati</a:t>
            </a:r>
            <a:endParaRPr sz="1100" u="sng">
              <a:solidFill>
                <a:srgbClr val="5E5E5E"/>
              </a:solidFill>
              <a:highlight>
                <a:srgbClr val="FFFFFF"/>
              </a:highlight>
            </a:endParaRPr>
          </a:p>
        </p:txBody>
      </p:sp>
      <p:pic>
        <p:nvPicPr>
          <p:cNvPr descr="Pointer on document flat icon. File with cursor vector illustration isolated on white. Paper and arrow gradient style design, designed for web and app. Eps 10. (Provided by Getty Images)" id="273" name="Google Shape;273;p28"/>
          <p:cNvPicPr preferRelativeResize="0"/>
          <p:nvPr/>
        </p:nvPicPr>
        <p:blipFill>
          <a:blip r:embed="rId6">
            <a:alphaModFix/>
          </a:blip>
          <a:stretch>
            <a:fillRect/>
          </a:stretch>
        </p:blipFill>
        <p:spPr>
          <a:xfrm>
            <a:off x="1124700" y="3908999"/>
            <a:ext cx="489923" cy="489923"/>
          </a:xfrm>
          <a:prstGeom prst="rect">
            <a:avLst/>
          </a:prstGeom>
          <a:noFill/>
          <a:ln>
            <a:noFill/>
          </a:ln>
        </p:spPr>
      </p:pic>
      <p:pic>
        <p:nvPicPr>
          <p:cNvPr descr="Pointer on document flat icon. File with cursor vector illustration isolated on white. Paper and arrow gradient style design, designed for web and app. Eps 10. (Provided by Getty Images)" id="274" name="Google Shape;274;p28"/>
          <p:cNvPicPr preferRelativeResize="0"/>
          <p:nvPr/>
        </p:nvPicPr>
        <p:blipFill>
          <a:blip r:embed="rId6">
            <a:alphaModFix/>
          </a:blip>
          <a:stretch>
            <a:fillRect/>
          </a:stretch>
        </p:blipFill>
        <p:spPr>
          <a:xfrm>
            <a:off x="2595200" y="3909012"/>
            <a:ext cx="489923" cy="489923"/>
          </a:xfrm>
          <a:prstGeom prst="rect">
            <a:avLst/>
          </a:prstGeom>
          <a:noFill/>
          <a:ln>
            <a:noFill/>
          </a:ln>
        </p:spPr>
      </p:pic>
      <p:sp>
        <p:nvSpPr>
          <p:cNvPr id="275" name="Google Shape;275;p28"/>
          <p:cNvSpPr txBox="1"/>
          <p:nvPr/>
        </p:nvSpPr>
        <p:spPr>
          <a:xfrm>
            <a:off x="422600" y="4393825"/>
            <a:ext cx="3849000" cy="71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050">
              <a:solidFill>
                <a:srgbClr val="5E5E5E"/>
              </a:solidFill>
              <a:highlight>
                <a:schemeClr val="lt1"/>
              </a:highlight>
              <a:latin typeface="Courier New"/>
              <a:ea typeface="Courier New"/>
              <a:cs typeface="Courier New"/>
              <a:sym typeface="Courier New"/>
            </a:endParaRPr>
          </a:p>
          <a:p>
            <a:pPr indent="0" lvl="0" marL="0" rtl="0" algn="ctr">
              <a:lnSpc>
                <a:spcPct val="115000"/>
              </a:lnSpc>
              <a:spcBef>
                <a:spcPts val="0"/>
              </a:spcBef>
              <a:spcAft>
                <a:spcPts val="0"/>
              </a:spcAft>
              <a:buNone/>
            </a:pPr>
            <a:r>
              <a:rPr b="1" lang="en" sz="1050">
                <a:solidFill>
                  <a:srgbClr val="5E5E5E"/>
                </a:solidFill>
                <a:highlight>
                  <a:schemeClr val="lt1"/>
                </a:highlight>
                <a:latin typeface="Courier New"/>
                <a:ea typeface="Courier New"/>
                <a:cs typeface="Courier New"/>
                <a:sym typeface="Courier New"/>
              </a:rPr>
              <a:t>gffread -w aug_out.fa -g scaffolds.fa augustus_output.gff3</a:t>
            </a:r>
            <a:endParaRPr>
              <a:solidFill>
                <a:srgbClr val="5E5E5E"/>
              </a:solidFill>
            </a:endParaRPr>
          </a:p>
        </p:txBody>
      </p:sp>
      <p:pic>
        <p:nvPicPr>
          <p:cNvPr descr="arrow (Provided by Getty Images)" id="276" name="Google Shape;276;p28"/>
          <p:cNvPicPr preferRelativeResize="0"/>
          <p:nvPr/>
        </p:nvPicPr>
        <p:blipFill>
          <a:blip r:embed="rId5">
            <a:alphaModFix/>
          </a:blip>
          <a:stretch>
            <a:fillRect/>
          </a:stretch>
        </p:blipFill>
        <p:spPr>
          <a:xfrm>
            <a:off x="1838813" y="3887863"/>
            <a:ext cx="532198" cy="532198"/>
          </a:xfrm>
          <a:prstGeom prst="rect">
            <a:avLst/>
          </a:prstGeom>
          <a:noFill/>
          <a:ln>
            <a:noFill/>
          </a:ln>
        </p:spPr>
      </p:pic>
      <p:sp>
        <p:nvSpPr>
          <p:cNvPr id="277" name="Google Shape;277;p28"/>
          <p:cNvSpPr txBox="1"/>
          <p:nvPr/>
        </p:nvSpPr>
        <p:spPr>
          <a:xfrm>
            <a:off x="1152913" y="4319950"/>
            <a:ext cx="433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accent1"/>
                </a:solidFill>
                <a:latin typeface="Lato"/>
                <a:ea typeface="Lato"/>
                <a:cs typeface="Lato"/>
                <a:sym typeface="Lato"/>
              </a:rPr>
              <a:t>.gff3</a:t>
            </a:r>
            <a:endParaRPr sz="700">
              <a:solidFill>
                <a:schemeClr val="accent1"/>
              </a:solidFill>
              <a:latin typeface="Lato"/>
              <a:ea typeface="Lato"/>
              <a:cs typeface="Lato"/>
              <a:sym typeface="Lato"/>
            </a:endParaRPr>
          </a:p>
        </p:txBody>
      </p:sp>
      <p:sp>
        <p:nvSpPr>
          <p:cNvPr id="278" name="Google Shape;278;p28"/>
          <p:cNvSpPr txBox="1"/>
          <p:nvPr/>
        </p:nvSpPr>
        <p:spPr>
          <a:xfrm>
            <a:off x="2595188" y="4319950"/>
            <a:ext cx="433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accent1"/>
                </a:solidFill>
                <a:latin typeface="Lato"/>
                <a:ea typeface="Lato"/>
                <a:cs typeface="Lato"/>
                <a:sym typeface="Lato"/>
              </a:rPr>
              <a:t>..fasta</a:t>
            </a:r>
            <a:endParaRPr sz="700">
              <a:solidFill>
                <a:schemeClr val="accen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Functional Annotation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0"/>
          <p:cNvSpPr txBox="1"/>
          <p:nvPr>
            <p:ph type="title"/>
          </p:nvPr>
        </p:nvSpPr>
        <p:spPr>
          <a:xfrm>
            <a:off x="373475" y="625925"/>
            <a:ext cx="76884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40"/>
              <a:t>BUSCO (Benchmarking Universal Single-Copy Orthologs) </a:t>
            </a:r>
            <a:endParaRPr sz="2040"/>
          </a:p>
        </p:txBody>
      </p:sp>
      <p:sp>
        <p:nvSpPr>
          <p:cNvPr id="289" name="Google Shape;289;p30"/>
          <p:cNvSpPr txBox="1"/>
          <p:nvPr>
            <p:ph idx="4294967295" type="body"/>
          </p:nvPr>
        </p:nvSpPr>
        <p:spPr>
          <a:xfrm>
            <a:off x="5065700" y="1118988"/>
            <a:ext cx="3842700" cy="846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000">
                <a:latin typeface="Times New Roman"/>
                <a:ea typeface="Times New Roman"/>
                <a:cs typeface="Times New Roman"/>
                <a:sym typeface="Times New Roman"/>
              </a:rPr>
              <a:t>docker run -u $(id -u) -v $(pwd):/busco_wd ezlabgva/busco:v5.8.2_cv1 busco -i gffread/ext_prots_ory.fasta -o busco_out -l ascomycota_odb12 -m protein</a:t>
            </a:r>
            <a:endParaRPr sz="1000">
              <a:latin typeface="Times New Roman"/>
              <a:ea typeface="Times New Roman"/>
              <a:cs typeface="Times New Roman"/>
              <a:sym typeface="Times New Roman"/>
            </a:endParaRPr>
          </a:p>
        </p:txBody>
      </p:sp>
      <p:pic>
        <p:nvPicPr>
          <p:cNvPr id="290" name="Google Shape;290;p30"/>
          <p:cNvPicPr preferRelativeResize="0"/>
          <p:nvPr/>
        </p:nvPicPr>
        <p:blipFill>
          <a:blip r:embed="rId3">
            <a:alphaModFix/>
          </a:blip>
          <a:stretch>
            <a:fillRect/>
          </a:stretch>
        </p:blipFill>
        <p:spPr>
          <a:xfrm>
            <a:off x="5065700" y="1806413"/>
            <a:ext cx="3842700" cy="1640525"/>
          </a:xfrm>
          <a:prstGeom prst="rect">
            <a:avLst/>
          </a:prstGeom>
          <a:noFill/>
          <a:ln>
            <a:noFill/>
          </a:ln>
        </p:spPr>
      </p:pic>
      <p:sp>
        <p:nvSpPr>
          <p:cNvPr id="291" name="Google Shape;291;p30"/>
          <p:cNvSpPr txBox="1"/>
          <p:nvPr/>
        </p:nvSpPr>
        <p:spPr>
          <a:xfrm>
            <a:off x="192425" y="2056050"/>
            <a:ext cx="4339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292" name="Google Shape;292;p30"/>
          <p:cNvSpPr txBox="1"/>
          <p:nvPr/>
        </p:nvSpPr>
        <p:spPr>
          <a:xfrm>
            <a:off x="673475" y="2232125"/>
            <a:ext cx="325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293" name="Google Shape;293;p30"/>
          <p:cNvSpPr txBox="1"/>
          <p:nvPr/>
        </p:nvSpPr>
        <p:spPr>
          <a:xfrm>
            <a:off x="100025" y="3803450"/>
            <a:ext cx="28131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200" u="sng">
              <a:solidFill>
                <a:schemeClr val="accent1"/>
              </a:solidFill>
              <a:latin typeface="Lato"/>
              <a:ea typeface="Lato"/>
              <a:cs typeface="Lato"/>
              <a:sym typeface="Lato"/>
            </a:endParaRPr>
          </a:p>
          <a:p>
            <a:pPr indent="0" lvl="0" marL="0" rtl="0" algn="ctr">
              <a:spcBef>
                <a:spcPts val="0"/>
              </a:spcBef>
              <a:spcAft>
                <a:spcPts val="0"/>
              </a:spcAft>
              <a:buNone/>
            </a:pPr>
            <a:r>
              <a:rPr lang="en" sz="1200">
                <a:solidFill>
                  <a:schemeClr val="accent1"/>
                </a:solidFill>
                <a:latin typeface="Lato"/>
                <a:ea typeface="Lato"/>
                <a:cs typeface="Lato"/>
                <a:sym typeface="Lato"/>
              </a:rPr>
              <a:t>Número elevado de genes conservados</a:t>
            </a:r>
            <a:endParaRPr sz="1200">
              <a:solidFill>
                <a:schemeClr val="accent1"/>
              </a:solidFill>
              <a:latin typeface="Lato"/>
              <a:ea typeface="Lato"/>
              <a:cs typeface="Lato"/>
              <a:sym typeface="Lato"/>
            </a:endParaRPr>
          </a:p>
          <a:p>
            <a:pPr indent="0" lvl="0" marL="0" rtl="0" algn="ctr">
              <a:spcBef>
                <a:spcPts val="0"/>
              </a:spcBef>
              <a:spcAft>
                <a:spcPts val="0"/>
              </a:spcAft>
              <a:buNone/>
            </a:pPr>
            <a:r>
              <a:rPr lang="en" sz="1200">
                <a:solidFill>
                  <a:schemeClr val="accent1"/>
                </a:solidFill>
                <a:latin typeface="Lato"/>
                <a:ea typeface="Lato"/>
                <a:cs typeface="Lato"/>
                <a:sym typeface="Lato"/>
              </a:rPr>
              <a:t>% razoável de M e F</a:t>
            </a:r>
            <a:endParaRPr sz="12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294" name="Google Shape;294;p30"/>
          <p:cNvSpPr txBox="1"/>
          <p:nvPr/>
        </p:nvSpPr>
        <p:spPr>
          <a:xfrm>
            <a:off x="192425" y="1635725"/>
            <a:ext cx="4524000" cy="15777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1200"/>
              </a:spcBef>
              <a:spcAft>
                <a:spcPts val="0"/>
              </a:spcAft>
              <a:buClr>
                <a:schemeClr val="accent1"/>
              </a:buClr>
              <a:buSzPts val="1000"/>
              <a:buChar char="●"/>
            </a:pPr>
            <a:r>
              <a:rPr b="1" lang="en" sz="1000">
                <a:solidFill>
                  <a:schemeClr val="accent1"/>
                </a:solidFill>
              </a:rPr>
              <a:t>Complete BUSCOs (C)</a:t>
            </a:r>
            <a:r>
              <a:rPr lang="en" sz="1000">
                <a:solidFill>
                  <a:schemeClr val="accent1"/>
                </a:solidFill>
              </a:rPr>
              <a:t> → Genes completamente presentes no genoma</a:t>
            </a:r>
            <a:endParaRPr sz="1000">
              <a:solidFill>
                <a:schemeClr val="accent1"/>
              </a:solidFill>
            </a:endParaRPr>
          </a:p>
          <a:p>
            <a:pPr indent="-292100" lvl="0" marL="457200" rtl="0" algn="l">
              <a:lnSpc>
                <a:spcPct val="115000"/>
              </a:lnSpc>
              <a:spcBef>
                <a:spcPts val="0"/>
              </a:spcBef>
              <a:spcAft>
                <a:spcPts val="0"/>
              </a:spcAft>
              <a:buClr>
                <a:schemeClr val="accent1"/>
              </a:buClr>
              <a:buSzPts val="1000"/>
              <a:buChar char="●"/>
            </a:pPr>
            <a:r>
              <a:rPr b="1" lang="en" sz="1000">
                <a:solidFill>
                  <a:schemeClr val="accent1"/>
                </a:solidFill>
              </a:rPr>
              <a:t>Single-copy (S)</a:t>
            </a:r>
            <a:r>
              <a:rPr lang="en" sz="1000">
                <a:solidFill>
                  <a:schemeClr val="accent1"/>
                </a:solidFill>
              </a:rPr>
              <a:t> → Encontrados apenas uma vez</a:t>
            </a:r>
            <a:endParaRPr sz="1000">
              <a:solidFill>
                <a:schemeClr val="accent1"/>
              </a:solidFill>
            </a:endParaRPr>
          </a:p>
          <a:p>
            <a:pPr indent="-292100" lvl="0" marL="457200" rtl="0" algn="l">
              <a:lnSpc>
                <a:spcPct val="115000"/>
              </a:lnSpc>
              <a:spcBef>
                <a:spcPts val="0"/>
              </a:spcBef>
              <a:spcAft>
                <a:spcPts val="0"/>
              </a:spcAft>
              <a:buClr>
                <a:schemeClr val="accent1"/>
              </a:buClr>
              <a:buSzPts val="1000"/>
              <a:buChar char="●"/>
            </a:pPr>
            <a:r>
              <a:rPr b="1" lang="en" sz="1000">
                <a:solidFill>
                  <a:schemeClr val="accent1"/>
                </a:solidFill>
              </a:rPr>
              <a:t>Duplicated (D)</a:t>
            </a:r>
            <a:r>
              <a:rPr lang="en" sz="1000">
                <a:solidFill>
                  <a:schemeClr val="accent1"/>
                </a:solidFill>
              </a:rPr>
              <a:t> → Encontrados mais que uma vez</a:t>
            </a:r>
            <a:endParaRPr sz="1000">
              <a:solidFill>
                <a:schemeClr val="accent1"/>
              </a:solidFill>
            </a:endParaRPr>
          </a:p>
          <a:p>
            <a:pPr indent="-292100" lvl="0" marL="457200" rtl="0" algn="l">
              <a:lnSpc>
                <a:spcPct val="115000"/>
              </a:lnSpc>
              <a:spcBef>
                <a:spcPts val="0"/>
              </a:spcBef>
              <a:spcAft>
                <a:spcPts val="0"/>
              </a:spcAft>
              <a:buClr>
                <a:schemeClr val="accent1"/>
              </a:buClr>
              <a:buSzPts val="1000"/>
              <a:buChar char="●"/>
            </a:pPr>
            <a:r>
              <a:rPr b="1" lang="en" sz="1000">
                <a:solidFill>
                  <a:schemeClr val="accent1"/>
                </a:solidFill>
              </a:rPr>
              <a:t>Fragmented BUSCOs (F)</a:t>
            </a:r>
            <a:r>
              <a:rPr lang="en" sz="1000">
                <a:solidFill>
                  <a:schemeClr val="accent1"/>
                </a:solidFill>
              </a:rPr>
              <a:t> → Parcialmente presente →  possível assembly incompleto</a:t>
            </a:r>
            <a:endParaRPr sz="1000">
              <a:solidFill>
                <a:schemeClr val="accent1"/>
              </a:solidFill>
            </a:endParaRPr>
          </a:p>
          <a:p>
            <a:pPr indent="-292100" lvl="0" marL="457200" rtl="0" algn="l">
              <a:lnSpc>
                <a:spcPct val="115000"/>
              </a:lnSpc>
              <a:spcBef>
                <a:spcPts val="0"/>
              </a:spcBef>
              <a:spcAft>
                <a:spcPts val="0"/>
              </a:spcAft>
              <a:buClr>
                <a:schemeClr val="accent1"/>
              </a:buClr>
              <a:buSzPts val="1000"/>
              <a:buChar char="●"/>
            </a:pPr>
            <a:r>
              <a:rPr b="1" lang="en" sz="1000">
                <a:solidFill>
                  <a:schemeClr val="accent1"/>
                </a:solidFill>
              </a:rPr>
              <a:t>Missing BUSCOs (M)</a:t>
            </a:r>
            <a:r>
              <a:rPr lang="en" sz="1000">
                <a:solidFill>
                  <a:schemeClr val="accent1"/>
                </a:solidFill>
              </a:rPr>
              <a:t> → Genes expectados na espécie mas em falta → gaps</a:t>
            </a:r>
            <a:endParaRPr sz="1200">
              <a:solidFill>
                <a:schemeClr val="accent1"/>
              </a:solidFill>
              <a:latin typeface="Lato"/>
              <a:ea typeface="Lato"/>
              <a:cs typeface="Lato"/>
              <a:sym typeface="Lato"/>
            </a:endParaRPr>
          </a:p>
        </p:txBody>
      </p:sp>
      <p:pic>
        <p:nvPicPr>
          <p:cNvPr descr="arrow (Provided by Getty Images)" id="295" name="Google Shape;295;p30"/>
          <p:cNvPicPr preferRelativeResize="0"/>
          <p:nvPr/>
        </p:nvPicPr>
        <p:blipFill rotWithShape="1">
          <a:blip r:embed="rId4">
            <a:alphaModFix/>
          </a:blip>
          <a:srcRect b="0" l="0" r="0" t="0"/>
          <a:stretch/>
        </p:blipFill>
        <p:spPr>
          <a:xfrm>
            <a:off x="3014489" y="4080535"/>
            <a:ext cx="561572" cy="561572"/>
          </a:xfrm>
          <a:prstGeom prst="rect">
            <a:avLst/>
          </a:prstGeom>
          <a:noFill/>
          <a:ln>
            <a:noFill/>
          </a:ln>
        </p:spPr>
      </p:pic>
      <p:sp>
        <p:nvSpPr>
          <p:cNvPr id="296" name="Google Shape;296;p30"/>
          <p:cNvSpPr txBox="1"/>
          <p:nvPr/>
        </p:nvSpPr>
        <p:spPr>
          <a:xfrm>
            <a:off x="6536600" y="3975650"/>
            <a:ext cx="2813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Passar à anotação funcional </a:t>
            </a:r>
            <a:endParaRPr sz="1300">
              <a:solidFill>
                <a:schemeClr val="accent1"/>
              </a:solidFill>
              <a:latin typeface="Lato"/>
              <a:ea typeface="Lato"/>
              <a:cs typeface="Lato"/>
              <a:sym typeface="Lato"/>
            </a:endParaRPr>
          </a:p>
          <a:p>
            <a:pPr indent="0" lvl="0" marL="0" rtl="0" algn="ctr">
              <a:spcBef>
                <a:spcPts val="0"/>
              </a:spcBef>
              <a:spcAft>
                <a:spcPts val="0"/>
              </a:spcAft>
              <a:buNone/>
            </a:pPr>
            <a:r>
              <a:rPr lang="en" sz="1300">
                <a:solidFill>
                  <a:schemeClr val="accent1"/>
                </a:solidFill>
                <a:latin typeface="Lato"/>
                <a:ea typeface="Lato"/>
                <a:cs typeface="Lato"/>
                <a:sym typeface="Lato"/>
              </a:rPr>
              <a:t>[BLASTp]  , [BRAKER]</a:t>
            </a:r>
            <a:endParaRPr sz="1300">
              <a:solidFill>
                <a:schemeClr val="accent1"/>
              </a:solidFill>
              <a:latin typeface="Lato"/>
              <a:ea typeface="Lato"/>
              <a:cs typeface="Lato"/>
              <a:sym typeface="Lato"/>
            </a:endParaRPr>
          </a:p>
        </p:txBody>
      </p:sp>
      <p:pic>
        <p:nvPicPr>
          <p:cNvPr descr="arrow (Provided by Getty Images)" id="297" name="Google Shape;297;p30"/>
          <p:cNvPicPr preferRelativeResize="0"/>
          <p:nvPr/>
        </p:nvPicPr>
        <p:blipFill rotWithShape="1">
          <a:blip r:embed="rId4">
            <a:alphaModFix/>
          </a:blip>
          <a:srcRect b="0" l="0" r="0" t="0"/>
          <a:stretch/>
        </p:blipFill>
        <p:spPr>
          <a:xfrm>
            <a:off x="6274539" y="4092235"/>
            <a:ext cx="561572" cy="561572"/>
          </a:xfrm>
          <a:prstGeom prst="rect">
            <a:avLst/>
          </a:prstGeom>
          <a:noFill/>
          <a:ln>
            <a:noFill/>
          </a:ln>
        </p:spPr>
      </p:pic>
      <p:sp>
        <p:nvSpPr>
          <p:cNvPr id="298" name="Google Shape;298;p30"/>
          <p:cNvSpPr txBox="1"/>
          <p:nvPr/>
        </p:nvSpPr>
        <p:spPr>
          <a:xfrm>
            <a:off x="3576050" y="3988250"/>
            <a:ext cx="2813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accent1"/>
                </a:solidFill>
                <a:latin typeface="Lato"/>
                <a:ea typeface="Lato"/>
                <a:cs typeface="Lato"/>
                <a:sym typeface="Lato"/>
              </a:rPr>
              <a:t>O genome pode ser considerado completo</a:t>
            </a:r>
            <a:endParaRPr sz="12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1"/>
          <p:cNvSpPr txBox="1"/>
          <p:nvPr>
            <p:ph type="title"/>
          </p:nvPr>
        </p:nvSpPr>
        <p:spPr>
          <a:xfrm>
            <a:off x="729450" y="1322450"/>
            <a:ext cx="7688400" cy="79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Conclusão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Introdução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2"/>
          <p:cNvSpPr txBox="1"/>
          <p:nvPr>
            <p:ph idx="1" type="body"/>
          </p:nvPr>
        </p:nvSpPr>
        <p:spPr>
          <a:xfrm>
            <a:off x="694400" y="1554925"/>
            <a:ext cx="7623600" cy="33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u="sng"/>
              <a:t>Em suma até agora</a:t>
            </a:r>
            <a:endParaRPr b="1" sz="1200" u="sng"/>
          </a:p>
          <a:p>
            <a:pPr indent="-304800" lvl="0" marL="457200" rtl="0" algn="l">
              <a:spcBef>
                <a:spcPts val="1200"/>
              </a:spcBef>
              <a:spcAft>
                <a:spcPts val="0"/>
              </a:spcAft>
              <a:buSzPts val="1200"/>
              <a:buChar char="●"/>
            </a:pPr>
            <a:r>
              <a:rPr lang="en" sz="1200"/>
              <a:t>Dadas as métricas foi feito um bom assembly, gene calling e anotação funcional preliminar. </a:t>
            </a:r>
            <a:endParaRPr sz="1200"/>
          </a:p>
          <a:p>
            <a:pPr indent="0" lvl="0" marL="0" rtl="0" algn="l">
              <a:spcBef>
                <a:spcPts val="1200"/>
              </a:spcBef>
              <a:spcAft>
                <a:spcPts val="0"/>
              </a:spcAft>
              <a:buNone/>
            </a:pPr>
            <a:r>
              <a:rPr b="1" lang="en" sz="1200" u="sng"/>
              <a:t>No futuro</a:t>
            </a:r>
            <a:endParaRPr b="1" sz="1200" u="sng"/>
          </a:p>
          <a:p>
            <a:pPr indent="-304800" lvl="0" marL="457200" rtl="0" algn="l">
              <a:spcBef>
                <a:spcPts val="1200"/>
              </a:spcBef>
              <a:spcAft>
                <a:spcPts val="0"/>
              </a:spcAft>
              <a:buSzPts val="1200"/>
              <a:buChar char="●"/>
            </a:pPr>
            <a:r>
              <a:rPr lang="en" sz="1200"/>
              <a:t>V</a:t>
            </a:r>
            <a:r>
              <a:rPr lang="en" sz="1200"/>
              <a:t>erificar a influência do passo do gene masking.</a:t>
            </a:r>
            <a:endParaRPr b="1" sz="1200" u="sng"/>
          </a:p>
          <a:p>
            <a:pPr indent="-304800" lvl="0" marL="457200" rtl="0" algn="l">
              <a:spcBef>
                <a:spcPts val="0"/>
              </a:spcBef>
              <a:spcAft>
                <a:spcPts val="0"/>
              </a:spcAft>
              <a:buSzPts val="1200"/>
              <a:buChar char="●"/>
            </a:pPr>
            <a:r>
              <a:rPr lang="en" sz="1200"/>
              <a:t>Explorar os resultados obtidos de gene calling e anotação, </a:t>
            </a:r>
            <a:endParaRPr sz="1200"/>
          </a:p>
          <a:p>
            <a:pPr indent="-304800" lvl="0" marL="457200" rtl="0" algn="l">
              <a:spcBef>
                <a:spcPts val="0"/>
              </a:spcBef>
              <a:spcAft>
                <a:spcPts val="0"/>
              </a:spcAft>
              <a:buSzPts val="1200"/>
              <a:buChar char="●"/>
            </a:pPr>
            <a:r>
              <a:rPr lang="en" sz="1200"/>
              <a:t>Eventualmente testar ferramentas alternativas e usar genomas de referência mais próximos para ter uma anotação mais específica</a:t>
            </a:r>
            <a:endParaRPr sz="1200"/>
          </a:p>
          <a:p>
            <a:pPr indent="-304800" lvl="0" marL="457200" rtl="0" algn="l">
              <a:spcBef>
                <a:spcPts val="0"/>
              </a:spcBef>
              <a:spcAft>
                <a:spcPts val="0"/>
              </a:spcAft>
              <a:buSzPts val="1200"/>
              <a:buChar char="●"/>
            </a:pPr>
            <a:r>
              <a:rPr lang="en" sz="1200"/>
              <a:t>Usar a </a:t>
            </a:r>
            <a:r>
              <a:rPr lang="en" sz="1200"/>
              <a:t>metodologia</a:t>
            </a:r>
            <a:r>
              <a:rPr lang="en" sz="1200"/>
              <a:t> depois de refinada para a análise </a:t>
            </a:r>
            <a:r>
              <a:rPr lang="en" sz="1200"/>
              <a:t>de outras</a:t>
            </a:r>
            <a:r>
              <a:rPr lang="en" sz="1200"/>
              <a:t> estirpes e comparar os genomas de diferentes estirpes com caracteristicas semelhantes/diferentes</a:t>
            </a:r>
            <a:endParaRPr sz="1200"/>
          </a:p>
          <a:p>
            <a:pPr indent="0" lvl="0" marL="457200" rtl="0" algn="l">
              <a:spcBef>
                <a:spcPts val="1200"/>
              </a:spcBef>
              <a:spcAft>
                <a:spcPts val="1200"/>
              </a:spcAft>
              <a:buNone/>
            </a:pPr>
            <a:r>
              <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idx="4294967295" type="title"/>
          </p:nvPr>
        </p:nvSpPr>
        <p:spPr>
          <a:xfrm>
            <a:off x="371425" y="200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Contexto </a:t>
            </a:r>
            <a:endParaRPr/>
          </a:p>
        </p:txBody>
      </p:sp>
      <p:sp>
        <p:nvSpPr>
          <p:cNvPr id="99" name="Google Shape;99;p15"/>
          <p:cNvSpPr txBox="1"/>
          <p:nvPr>
            <p:ph idx="4294967295" type="body"/>
          </p:nvPr>
        </p:nvSpPr>
        <p:spPr>
          <a:xfrm>
            <a:off x="48300" y="910700"/>
            <a:ext cx="8274000" cy="4002000"/>
          </a:xfrm>
          <a:prstGeom prst="rect">
            <a:avLst/>
          </a:prstGeom>
        </p:spPr>
        <p:txBody>
          <a:bodyPr anchorCtr="0" anchor="t" bIns="91425" lIns="91425" spcFirstLastPara="1" rIns="91425" wrap="square" tIns="91425">
            <a:normAutofit fontScale="25000" lnSpcReduction="20000"/>
          </a:bodyPr>
          <a:lstStyle/>
          <a:p>
            <a:pPr indent="-317622" lvl="0" marL="457200" rtl="0" algn="l">
              <a:spcBef>
                <a:spcPts val="0"/>
              </a:spcBef>
              <a:spcAft>
                <a:spcPts val="0"/>
              </a:spcAft>
              <a:buClr>
                <a:srgbClr val="5E5E5E"/>
              </a:buClr>
              <a:buSzPct val="100000"/>
              <a:buChar char="●"/>
            </a:pPr>
            <a:r>
              <a:rPr lang="en" sz="5607">
                <a:solidFill>
                  <a:srgbClr val="5E5E5E"/>
                </a:solidFill>
              </a:rPr>
              <a:t>Conservação de sumos industrializados  →  Acidez + Calor</a:t>
            </a:r>
            <a:endParaRPr sz="5607">
              <a:solidFill>
                <a:srgbClr val="5E5E5E"/>
              </a:solidFill>
            </a:endParaRPr>
          </a:p>
          <a:p>
            <a:pPr indent="0" lvl="0" marL="457200" rtl="0" algn="l">
              <a:spcBef>
                <a:spcPts val="1200"/>
              </a:spcBef>
              <a:spcAft>
                <a:spcPts val="0"/>
              </a:spcAft>
              <a:buNone/>
            </a:pPr>
            <a:r>
              <a:t/>
            </a:r>
            <a:endParaRPr sz="5607">
              <a:solidFill>
                <a:srgbClr val="5E5E5E"/>
              </a:solidFill>
            </a:endParaRPr>
          </a:p>
          <a:p>
            <a:pPr indent="-317622" lvl="0" marL="457200" rtl="0" algn="r">
              <a:spcBef>
                <a:spcPts val="1200"/>
              </a:spcBef>
              <a:spcAft>
                <a:spcPts val="0"/>
              </a:spcAft>
              <a:buClr>
                <a:srgbClr val="5E5E5E"/>
              </a:buClr>
              <a:buSzPct val="100000"/>
              <a:buChar char="●"/>
            </a:pPr>
            <a:r>
              <a:rPr i="1" lang="en" sz="5607">
                <a:solidFill>
                  <a:srgbClr val="5E5E5E"/>
                </a:solidFill>
              </a:rPr>
              <a:t>Talaromyces trachyspermus </a:t>
            </a:r>
            <a:r>
              <a:rPr lang="en" sz="5607">
                <a:solidFill>
                  <a:srgbClr val="5E5E5E"/>
                </a:solidFill>
              </a:rPr>
              <a:t>é um HRM (1993,2017) → Heat Resistant Mold</a:t>
            </a:r>
            <a:endParaRPr sz="5607">
              <a:solidFill>
                <a:srgbClr val="5E5E5E"/>
              </a:solidFill>
            </a:endParaRPr>
          </a:p>
          <a:p>
            <a:pPr indent="0" lvl="0" marL="457200" rtl="0" algn="l">
              <a:spcBef>
                <a:spcPts val="1200"/>
              </a:spcBef>
              <a:spcAft>
                <a:spcPts val="0"/>
              </a:spcAft>
              <a:buNone/>
            </a:pPr>
            <a:r>
              <a:t/>
            </a:r>
            <a:endParaRPr sz="5607">
              <a:solidFill>
                <a:srgbClr val="5E5E5E"/>
              </a:solidFill>
            </a:endParaRPr>
          </a:p>
          <a:p>
            <a:pPr indent="-317622" lvl="0" marL="457200" rtl="0" algn="l">
              <a:spcBef>
                <a:spcPts val="1200"/>
              </a:spcBef>
              <a:spcAft>
                <a:spcPts val="0"/>
              </a:spcAft>
              <a:buClr>
                <a:srgbClr val="5E5E5E"/>
              </a:buClr>
              <a:buSzPct val="100000"/>
              <a:buChar char="●"/>
            </a:pPr>
            <a:r>
              <a:rPr lang="en" sz="5607">
                <a:solidFill>
                  <a:srgbClr val="5E5E5E"/>
                </a:solidFill>
              </a:rPr>
              <a:t>Ascosporos (Ciclo Sexuado) + Conídias (Ciclo assexuado) → Contaminante persistente</a:t>
            </a:r>
            <a:endParaRPr sz="5607">
              <a:solidFill>
                <a:srgbClr val="5E5E5E"/>
              </a:solidFill>
            </a:endParaRPr>
          </a:p>
          <a:p>
            <a:pPr indent="0" lvl="0" marL="0" rtl="0" algn="r">
              <a:spcBef>
                <a:spcPts val="1200"/>
              </a:spcBef>
              <a:spcAft>
                <a:spcPts val="0"/>
              </a:spcAft>
              <a:buNone/>
            </a:pPr>
            <a:r>
              <a:t/>
            </a:r>
            <a:endParaRPr sz="5607">
              <a:solidFill>
                <a:srgbClr val="5E5E5E"/>
              </a:solidFill>
            </a:endParaRPr>
          </a:p>
          <a:p>
            <a:pPr indent="-317622" lvl="0" marL="457200" rtl="0" algn="r">
              <a:spcBef>
                <a:spcPts val="1200"/>
              </a:spcBef>
              <a:spcAft>
                <a:spcPts val="0"/>
              </a:spcAft>
              <a:buClr>
                <a:srgbClr val="5E5E5E"/>
              </a:buClr>
              <a:buSzPct val="100000"/>
              <a:buChar char="●"/>
            </a:pPr>
            <a:r>
              <a:rPr lang="en" sz="5607">
                <a:solidFill>
                  <a:srgbClr val="5E5E5E"/>
                </a:solidFill>
              </a:rPr>
              <a:t>Poucos dados → 2 Assemblies no NCBI  + 97 entries no UniProt (3/6/25)</a:t>
            </a:r>
            <a:endParaRPr sz="5607">
              <a:solidFill>
                <a:srgbClr val="5E5E5E"/>
              </a:solidFill>
            </a:endParaRPr>
          </a:p>
          <a:p>
            <a:pPr indent="0" lvl="0" marL="457200" rtl="0" algn="l">
              <a:spcBef>
                <a:spcPts val="1200"/>
              </a:spcBef>
              <a:spcAft>
                <a:spcPts val="0"/>
              </a:spcAft>
              <a:buNone/>
            </a:pPr>
            <a:r>
              <a:t/>
            </a:r>
            <a:endParaRPr sz="5607">
              <a:solidFill>
                <a:srgbClr val="5E5E5E"/>
              </a:solidFill>
            </a:endParaRPr>
          </a:p>
          <a:p>
            <a:pPr indent="-317622" lvl="0" marL="457200" rtl="0" algn="l">
              <a:spcBef>
                <a:spcPts val="1200"/>
              </a:spcBef>
              <a:spcAft>
                <a:spcPts val="0"/>
              </a:spcAft>
              <a:buClr>
                <a:srgbClr val="5E5E5E"/>
              </a:buClr>
              <a:buSzPct val="100000"/>
              <a:buChar char="●"/>
            </a:pPr>
            <a:r>
              <a:rPr lang="en" sz="5607">
                <a:solidFill>
                  <a:srgbClr val="5E5E5E"/>
                </a:solidFill>
              </a:rPr>
              <a:t>Isolou-se </a:t>
            </a:r>
            <a:r>
              <a:rPr i="1" lang="en" sz="5607">
                <a:solidFill>
                  <a:srgbClr val="5E5E5E"/>
                </a:solidFill>
              </a:rPr>
              <a:t>T. trachyspermus </a:t>
            </a:r>
            <a:r>
              <a:rPr lang="en" sz="5607">
                <a:solidFill>
                  <a:srgbClr val="5E5E5E"/>
                </a:solidFill>
              </a:rPr>
              <a:t>de matrizes de sumos naturais portugueses  → Dados genomicos</a:t>
            </a:r>
            <a:endParaRPr sz="5607">
              <a:solidFill>
                <a:srgbClr val="5E5E5E"/>
              </a:solidFill>
            </a:endParaRPr>
          </a:p>
          <a:p>
            <a:pPr indent="0" lvl="0" marL="0" rtl="0" algn="r">
              <a:spcBef>
                <a:spcPts val="1200"/>
              </a:spcBef>
              <a:spcAft>
                <a:spcPts val="0"/>
              </a:spcAft>
              <a:buNone/>
            </a:pPr>
            <a:r>
              <a:t/>
            </a:r>
            <a:endParaRPr sz="5607">
              <a:solidFill>
                <a:srgbClr val="5E5E5E"/>
              </a:solidFill>
            </a:endParaRPr>
          </a:p>
          <a:p>
            <a:pPr indent="-317622" lvl="0" marL="457200" rtl="0" algn="r">
              <a:spcBef>
                <a:spcPts val="1200"/>
              </a:spcBef>
              <a:spcAft>
                <a:spcPts val="0"/>
              </a:spcAft>
              <a:buClr>
                <a:srgbClr val="5E5E5E"/>
              </a:buClr>
              <a:buSzPct val="100000"/>
              <a:buChar char="●"/>
            </a:pPr>
            <a:r>
              <a:rPr lang="en" sz="5607">
                <a:solidFill>
                  <a:srgbClr val="5E5E5E"/>
                </a:solidFill>
              </a:rPr>
              <a:t>Anotação</a:t>
            </a:r>
            <a:r>
              <a:rPr lang="en" sz="5607">
                <a:solidFill>
                  <a:srgbClr val="5E5E5E"/>
                </a:solidFill>
              </a:rPr>
              <a:t> do genoma → </a:t>
            </a:r>
            <a:r>
              <a:rPr lang="en" sz="5607">
                <a:solidFill>
                  <a:srgbClr val="5E5E5E"/>
                </a:solidFill>
              </a:rPr>
              <a:t>Erradicar</a:t>
            </a:r>
            <a:r>
              <a:rPr lang="en" sz="5607">
                <a:solidFill>
                  <a:srgbClr val="5E5E5E"/>
                </a:solidFill>
              </a:rPr>
              <a:t> o fungo de produtos alimentares</a:t>
            </a:r>
            <a:endParaRPr sz="5607">
              <a:solidFill>
                <a:srgbClr val="5E5E5E"/>
              </a:solidFill>
            </a:endParaRPr>
          </a:p>
          <a:p>
            <a:pPr indent="0" lvl="0" marL="457200" rtl="0" algn="l">
              <a:spcBef>
                <a:spcPts val="1200"/>
              </a:spcBef>
              <a:spcAft>
                <a:spcPts val="0"/>
              </a:spcAft>
              <a:buNone/>
            </a:pPr>
            <a:r>
              <a:t/>
            </a:r>
            <a:endParaRPr sz="5607">
              <a:solidFill>
                <a:srgbClr val="5E5E5E"/>
              </a:solidFill>
            </a:endParaRPr>
          </a:p>
          <a:p>
            <a:pPr indent="0" lvl="0" marL="457200" rtl="0" algn="l">
              <a:spcBef>
                <a:spcPts val="1200"/>
              </a:spcBef>
              <a:spcAft>
                <a:spcPts val="0"/>
              </a:spcAft>
              <a:buNone/>
            </a:pPr>
            <a:r>
              <a:t/>
            </a:r>
            <a:endParaRPr sz="5607">
              <a:solidFill>
                <a:srgbClr val="5E5E5E"/>
              </a:solidFill>
            </a:endParaRPr>
          </a:p>
          <a:p>
            <a:pPr indent="0" lvl="0" marL="457200" rtl="0" algn="l">
              <a:spcBef>
                <a:spcPts val="1200"/>
              </a:spcBef>
              <a:spcAft>
                <a:spcPts val="0"/>
              </a:spcAft>
              <a:buNone/>
            </a:pPr>
            <a:r>
              <a:t/>
            </a:r>
            <a:endParaRPr sz="5607">
              <a:solidFill>
                <a:srgbClr val="5E5E5E"/>
              </a:solidFill>
            </a:endParaRPr>
          </a:p>
          <a:p>
            <a:pPr indent="0" lvl="0" marL="0" rtl="0" algn="l">
              <a:spcBef>
                <a:spcPts val="1200"/>
              </a:spcBef>
              <a:spcAft>
                <a:spcPts val="0"/>
              </a:spcAft>
              <a:buNone/>
            </a:pPr>
            <a:r>
              <a:t/>
            </a:r>
            <a:endParaRPr sz="5607">
              <a:solidFill>
                <a:srgbClr val="5E5E5E"/>
              </a:solidFill>
            </a:endParaRPr>
          </a:p>
          <a:p>
            <a:pPr indent="0" lvl="0" marL="0" rtl="0" algn="l">
              <a:spcBef>
                <a:spcPts val="1200"/>
              </a:spcBef>
              <a:spcAft>
                <a:spcPts val="0"/>
              </a:spcAft>
              <a:buNone/>
            </a:pPr>
            <a:r>
              <a:t/>
            </a:r>
            <a:endParaRPr sz="5607">
              <a:solidFill>
                <a:srgbClr val="5E5E5E"/>
              </a:solidFill>
            </a:endParaRPr>
          </a:p>
          <a:p>
            <a:pPr indent="0" lvl="0" marL="0" rtl="0" algn="l">
              <a:spcBef>
                <a:spcPts val="1200"/>
              </a:spcBef>
              <a:spcAft>
                <a:spcPts val="0"/>
              </a:spcAft>
              <a:buNone/>
            </a:pPr>
            <a:r>
              <a:t/>
            </a:r>
            <a:endParaRPr sz="5607">
              <a:solidFill>
                <a:srgbClr val="5E5E5E"/>
              </a:solidFill>
            </a:endParaRPr>
          </a:p>
          <a:p>
            <a:pPr indent="0" lvl="0" marL="0" rtl="0" algn="l">
              <a:spcBef>
                <a:spcPts val="1200"/>
              </a:spcBef>
              <a:spcAft>
                <a:spcPts val="0"/>
              </a:spcAft>
              <a:buNone/>
            </a:pPr>
            <a:r>
              <a:t/>
            </a:r>
            <a:endParaRPr sz="5607">
              <a:solidFill>
                <a:srgbClr val="5E5E5E"/>
              </a:solidFill>
            </a:endParaRPr>
          </a:p>
          <a:p>
            <a:pPr indent="0" lvl="0" marL="0" rtl="0" algn="l">
              <a:spcBef>
                <a:spcPts val="1200"/>
              </a:spcBef>
              <a:spcAft>
                <a:spcPts val="0"/>
              </a:spcAft>
              <a:buNone/>
            </a:pPr>
            <a:r>
              <a:t/>
            </a:r>
            <a:endParaRPr>
              <a:solidFill>
                <a:srgbClr val="5E5E5E"/>
              </a:solidFill>
            </a:endParaRPr>
          </a:p>
          <a:p>
            <a:pPr indent="0" lvl="0" marL="0" rtl="0" algn="l">
              <a:spcBef>
                <a:spcPts val="1200"/>
              </a:spcBef>
              <a:spcAft>
                <a:spcPts val="0"/>
              </a:spcAft>
              <a:buNone/>
            </a:pPr>
            <a:r>
              <a:t/>
            </a:r>
            <a:endParaRPr>
              <a:solidFill>
                <a:srgbClr val="5E5E5E"/>
              </a:solidFill>
            </a:endParaRPr>
          </a:p>
          <a:p>
            <a:pPr indent="0" lvl="0" marL="0" rtl="0" algn="l">
              <a:spcBef>
                <a:spcPts val="1200"/>
              </a:spcBef>
              <a:spcAft>
                <a:spcPts val="0"/>
              </a:spcAft>
              <a:buNone/>
            </a:pPr>
            <a:r>
              <a:t/>
            </a:r>
            <a:endParaRPr>
              <a:solidFill>
                <a:srgbClr val="5E5E5E"/>
              </a:solidFill>
            </a:endParaRPr>
          </a:p>
          <a:p>
            <a:pPr indent="0" lvl="0" marL="0" rtl="0" algn="l">
              <a:spcBef>
                <a:spcPts val="1200"/>
              </a:spcBef>
              <a:spcAft>
                <a:spcPts val="1200"/>
              </a:spcAft>
              <a:buNone/>
            </a:pPr>
            <a:r>
              <a:t/>
            </a:r>
            <a:endParaRPr>
              <a:solidFill>
                <a:srgbClr val="5E5E5E"/>
              </a:solidFill>
            </a:endParaRPr>
          </a:p>
        </p:txBody>
      </p:sp>
      <p:pic>
        <p:nvPicPr>
          <p:cNvPr descr="Analytics, analysis, statistics, searching blue icon (Provided by Getty Images)" id="100" name="Google Shape;100;p15"/>
          <p:cNvPicPr preferRelativeResize="0"/>
          <p:nvPr/>
        </p:nvPicPr>
        <p:blipFill>
          <a:blip r:embed="rId3">
            <a:alphaModFix/>
          </a:blip>
          <a:stretch>
            <a:fillRect/>
          </a:stretch>
        </p:blipFill>
        <p:spPr>
          <a:xfrm>
            <a:off x="846300" y="2890475"/>
            <a:ext cx="733527" cy="733527"/>
          </a:xfrm>
          <a:prstGeom prst="rect">
            <a:avLst/>
          </a:prstGeom>
          <a:noFill/>
          <a:ln>
            <a:noFill/>
          </a:ln>
        </p:spPr>
      </p:pic>
      <p:pic>
        <p:nvPicPr>
          <p:cNvPr descr="Solution solid icon. Light bulb in hands vector illustration isolated on white. Innovation glyph style design, designed for web and app. Eps 10. (Provided by Getty Images)" id="101" name="Google Shape;101;p15"/>
          <p:cNvPicPr preferRelativeResize="0"/>
          <p:nvPr/>
        </p:nvPicPr>
        <p:blipFill>
          <a:blip r:embed="rId4">
            <a:alphaModFix/>
          </a:blip>
          <a:stretch>
            <a:fillRect/>
          </a:stretch>
        </p:blipFill>
        <p:spPr>
          <a:xfrm>
            <a:off x="1044625" y="4377475"/>
            <a:ext cx="535199" cy="535199"/>
          </a:xfrm>
          <a:prstGeom prst="rect">
            <a:avLst/>
          </a:prstGeom>
          <a:noFill/>
          <a:ln>
            <a:noFill/>
          </a:ln>
        </p:spPr>
      </p:pic>
      <p:pic>
        <p:nvPicPr>
          <p:cNvPr descr="Conveyor with bottles for juice or water. Beverages factory equipments (Provided by Getty Images)" id="102" name="Google Shape;102;p15"/>
          <p:cNvPicPr preferRelativeResize="0"/>
          <p:nvPr/>
        </p:nvPicPr>
        <p:blipFill>
          <a:blip r:embed="rId5">
            <a:alphaModFix/>
          </a:blip>
          <a:stretch>
            <a:fillRect/>
          </a:stretch>
        </p:blipFill>
        <p:spPr>
          <a:xfrm>
            <a:off x="5191850" y="806238"/>
            <a:ext cx="859750" cy="573850"/>
          </a:xfrm>
          <a:prstGeom prst="rect">
            <a:avLst/>
          </a:prstGeom>
          <a:noFill/>
          <a:ln>
            <a:noFill/>
          </a:ln>
        </p:spPr>
      </p:pic>
      <p:pic>
        <p:nvPicPr>
          <p:cNvPr id="103" name="Google Shape;103;p15"/>
          <p:cNvPicPr preferRelativeResize="0"/>
          <p:nvPr/>
        </p:nvPicPr>
        <p:blipFill rotWithShape="1">
          <a:blip r:embed="rId6">
            <a:alphaModFix/>
          </a:blip>
          <a:srcRect b="2957" l="0" r="68564" t="68517"/>
          <a:stretch/>
        </p:blipFill>
        <p:spPr>
          <a:xfrm>
            <a:off x="7412651" y="2155675"/>
            <a:ext cx="647475" cy="647475"/>
          </a:xfrm>
          <a:prstGeom prst="rect">
            <a:avLst/>
          </a:prstGeom>
          <a:noFill/>
          <a:ln>
            <a:noFill/>
          </a:ln>
        </p:spPr>
      </p:pic>
      <p:pic>
        <p:nvPicPr>
          <p:cNvPr descr="Attention solid icon. Exclamation, hazard danger, warning in triangle symbol, glyph style pictogram on white background. Construction sign for mobile concept or web design. Vector graphics. (Provided by Getty Images)" id="104" name="Google Shape;104;p15"/>
          <p:cNvPicPr preferRelativeResize="0"/>
          <p:nvPr/>
        </p:nvPicPr>
        <p:blipFill>
          <a:blip r:embed="rId7">
            <a:alphaModFix/>
          </a:blip>
          <a:stretch>
            <a:fillRect/>
          </a:stretch>
        </p:blipFill>
        <p:spPr>
          <a:xfrm>
            <a:off x="889325" y="1489525"/>
            <a:ext cx="647475" cy="647475"/>
          </a:xfrm>
          <a:prstGeom prst="rect">
            <a:avLst/>
          </a:prstGeom>
          <a:noFill/>
          <a:ln>
            <a:noFill/>
          </a:ln>
        </p:spPr>
      </p:pic>
      <p:pic>
        <p:nvPicPr>
          <p:cNvPr descr="Close-up of petri dishes stacked one on top of the other (Provided by Getty Images)" id="105" name="Google Shape;105;p15"/>
          <p:cNvPicPr preferRelativeResize="0"/>
          <p:nvPr/>
        </p:nvPicPr>
        <p:blipFill>
          <a:blip r:embed="rId8">
            <a:alphaModFix/>
          </a:blip>
          <a:stretch>
            <a:fillRect/>
          </a:stretch>
        </p:blipFill>
        <p:spPr>
          <a:xfrm>
            <a:off x="7787101" y="3624001"/>
            <a:ext cx="535199" cy="5351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p:nvPr/>
        </p:nvSpPr>
        <p:spPr>
          <a:xfrm rot="-1079395">
            <a:off x="7578758" y="2799404"/>
            <a:ext cx="1319089" cy="74226"/>
          </a:xfrm>
          <a:prstGeom prst="roundRect">
            <a:avLst>
              <a:gd fmla="val 50000" name="adj"/>
            </a:avLst>
          </a:prstGeom>
          <a:solidFill>
            <a:srgbClr val="D9D9D9"/>
          </a:solidFill>
          <a:ln>
            <a:noFill/>
          </a:ln>
        </p:spPr>
        <p:txBody>
          <a:bodyPr anchorCtr="0" anchor="ctr" bIns="107075" lIns="107075" spcFirstLastPara="1" rIns="107075" wrap="square" tIns="107075">
            <a:noAutofit/>
          </a:bodyPr>
          <a:lstStyle/>
          <a:p>
            <a:pPr indent="0" lvl="0" marL="0" rtl="0" algn="l">
              <a:spcBef>
                <a:spcPts val="0"/>
              </a:spcBef>
              <a:spcAft>
                <a:spcPts val="0"/>
              </a:spcAft>
              <a:buNone/>
            </a:pPr>
            <a:r>
              <a:t/>
            </a:r>
            <a:endParaRPr/>
          </a:p>
        </p:txBody>
      </p:sp>
      <p:sp>
        <p:nvSpPr>
          <p:cNvPr id="111" name="Google Shape;111;p16"/>
          <p:cNvSpPr/>
          <p:nvPr/>
        </p:nvSpPr>
        <p:spPr>
          <a:xfrm flipH="1" rot="1079395">
            <a:off x="6368415" y="2799404"/>
            <a:ext cx="1319089" cy="74226"/>
          </a:xfrm>
          <a:prstGeom prst="roundRect">
            <a:avLst>
              <a:gd fmla="val 50000" name="adj"/>
            </a:avLst>
          </a:prstGeom>
          <a:solidFill>
            <a:srgbClr val="D9D9D9"/>
          </a:solidFill>
          <a:ln>
            <a:noFill/>
          </a:ln>
        </p:spPr>
        <p:txBody>
          <a:bodyPr anchorCtr="0" anchor="ctr" bIns="107075" lIns="107075" spcFirstLastPara="1" rIns="107075" wrap="square" tIns="107075">
            <a:noAutofit/>
          </a:bodyPr>
          <a:lstStyle/>
          <a:p>
            <a:pPr indent="0" lvl="0" marL="0" rtl="0" algn="l">
              <a:spcBef>
                <a:spcPts val="0"/>
              </a:spcBef>
              <a:spcAft>
                <a:spcPts val="0"/>
              </a:spcAft>
              <a:buNone/>
            </a:pPr>
            <a:r>
              <a:t/>
            </a:r>
            <a:endParaRPr/>
          </a:p>
        </p:txBody>
      </p:sp>
      <p:sp>
        <p:nvSpPr>
          <p:cNvPr id="112" name="Google Shape;112;p16"/>
          <p:cNvSpPr/>
          <p:nvPr/>
        </p:nvSpPr>
        <p:spPr>
          <a:xfrm rot="-1079395">
            <a:off x="5165954" y="2799404"/>
            <a:ext cx="1319089" cy="74226"/>
          </a:xfrm>
          <a:prstGeom prst="roundRect">
            <a:avLst>
              <a:gd fmla="val 50000" name="adj"/>
            </a:avLst>
          </a:prstGeom>
          <a:solidFill>
            <a:srgbClr val="D9D9D9"/>
          </a:solidFill>
          <a:ln>
            <a:noFill/>
          </a:ln>
        </p:spPr>
        <p:txBody>
          <a:bodyPr anchorCtr="0" anchor="ctr" bIns="107075" lIns="107075" spcFirstLastPara="1" rIns="107075" wrap="square" tIns="107075">
            <a:noAutofit/>
          </a:bodyPr>
          <a:lstStyle/>
          <a:p>
            <a:pPr indent="0" lvl="0" marL="0" rtl="0" algn="l">
              <a:spcBef>
                <a:spcPts val="0"/>
              </a:spcBef>
              <a:spcAft>
                <a:spcPts val="0"/>
              </a:spcAft>
              <a:buNone/>
            </a:pPr>
            <a:r>
              <a:t/>
            </a:r>
            <a:endParaRPr/>
          </a:p>
        </p:txBody>
      </p:sp>
      <p:sp>
        <p:nvSpPr>
          <p:cNvPr id="113" name="Google Shape;113;p16"/>
          <p:cNvSpPr/>
          <p:nvPr/>
        </p:nvSpPr>
        <p:spPr>
          <a:xfrm flipH="1" rot="1079395">
            <a:off x="3959090" y="2799404"/>
            <a:ext cx="1319089" cy="74226"/>
          </a:xfrm>
          <a:prstGeom prst="roundRect">
            <a:avLst>
              <a:gd fmla="val 50000" name="adj"/>
            </a:avLst>
          </a:prstGeom>
          <a:solidFill>
            <a:srgbClr val="D9D9D9"/>
          </a:solidFill>
          <a:ln>
            <a:noFill/>
          </a:ln>
        </p:spPr>
        <p:txBody>
          <a:bodyPr anchorCtr="0" anchor="ctr" bIns="107075" lIns="107075" spcFirstLastPara="1" rIns="107075" wrap="square" tIns="107075">
            <a:noAutofit/>
          </a:bodyPr>
          <a:lstStyle/>
          <a:p>
            <a:pPr indent="0" lvl="0" marL="0" rtl="0" algn="l">
              <a:spcBef>
                <a:spcPts val="0"/>
              </a:spcBef>
              <a:spcAft>
                <a:spcPts val="0"/>
              </a:spcAft>
              <a:buNone/>
            </a:pPr>
            <a:r>
              <a:t/>
            </a:r>
            <a:endParaRPr/>
          </a:p>
        </p:txBody>
      </p:sp>
      <p:sp>
        <p:nvSpPr>
          <p:cNvPr id="114" name="Google Shape;114;p16"/>
          <p:cNvSpPr/>
          <p:nvPr/>
        </p:nvSpPr>
        <p:spPr>
          <a:xfrm rot="-1079395">
            <a:off x="2761463" y="2799404"/>
            <a:ext cx="1319089" cy="74226"/>
          </a:xfrm>
          <a:prstGeom prst="roundRect">
            <a:avLst>
              <a:gd fmla="val 50000" name="adj"/>
            </a:avLst>
          </a:prstGeom>
          <a:solidFill>
            <a:srgbClr val="D9D9D9"/>
          </a:solidFill>
          <a:ln>
            <a:noFill/>
          </a:ln>
        </p:spPr>
        <p:txBody>
          <a:bodyPr anchorCtr="0" anchor="ctr" bIns="107075" lIns="107075" spcFirstLastPara="1" rIns="107075" wrap="square" tIns="107075">
            <a:noAutofit/>
          </a:bodyPr>
          <a:lstStyle/>
          <a:p>
            <a:pPr indent="0" lvl="0" marL="0" rtl="0" algn="l">
              <a:spcBef>
                <a:spcPts val="0"/>
              </a:spcBef>
              <a:spcAft>
                <a:spcPts val="0"/>
              </a:spcAft>
              <a:buNone/>
            </a:pPr>
            <a:r>
              <a:t/>
            </a:r>
            <a:endParaRPr/>
          </a:p>
        </p:txBody>
      </p:sp>
      <p:grpSp>
        <p:nvGrpSpPr>
          <p:cNvPr id="115" name="Google Shape;115;p16"/>
          <p:cNvGrpSpPr/>
          <p:nvPr/>
        </p:nvGrpSpPr>
        <p:grpSpPr>
          <a:xfrm>
            <a:off x="4224482" y="2877498"/>
            <a:ext cx="2005743" cy="1589592"/>
            <a:chOff x="4165140" y="2543425"/>
            <a:chExt cx="1712700" cy="1230715"/>
          </a:xfrm>
        </p:grpSpPr>
        <p:sp>
          <p:nvSpPr>
            <p:cNvPr id="116" name="Google Shape;116;p16"/>
            <p:cNvSpPr/>
            <p:nvPr/>
          </p:nvSpPr>
          <p:spPr>
            <a:xfrm rot="-1789476">
              <a:off x="4941257" y="2572699"/>
              <a:ext cx="160451" cy="160451"/>
            </a:xfrm>
            <a:prstGeom prst="ellipse">
              <a:avLst/>
            </a:prstGeom>
            <a:solidFill>
              <a:srgbClr val="FFFFFF"/>
            </a:solidFill>
            <a:ln cap="flat" cmpd="sng" w="44625">
              <a:solidFill>
                <a:srgbClr val="858585"/>
              </a:solidFill>
              <a:prstDash val="solid"/>
              <a:round/>
              <a:headEnd len="sm" w="sm" type="none"/>
              <a:tailEnd len="sm" w="sm" type="none"/>
            </a:ln>
          </p:spPr>
          <p:txBody>
            <a:bodyPr anchorCtr="0" anchor="ctr" bIns="107075" lIns="107075" spcFirstLastPara="1" rIns="107075" wrap="square" tIns="107075">
              <a:noAutofit/>
            </a:bodyPr>
            <a:lstStyle/>
            <a:p>
              <a:pPr indent="0" lvl="0" marL="0" rtl="0" algn="l">
                <a:spcBef>
                  <a:spcPts val="0"/>
                </a:spcBef>
                <a:spcAft>
                  <a:spcPts val="0"/>
                </a:spcAft>
                <a:buNone/>
              </a:pPr>
              <a:r>
                <a:t/>
              </a:r>
              <a:endParaRPr/>
            </a:p>
          </p:txBody>
        </p:sp>
        <p:sp>
          <p:nvSpPr>
            <p:cNvPr id="117" name="Google Shape;117;p16"/>
            <p:cNvSpPr txBox="1"/>
            <p:nvPr/>
          </p:nvSpPr>
          <p:spPr>
            <a:xfrm>
              <a:off x="4517389" y="2737218"/>
              <a:ext cx="984300" cy="276000"/>
            </a:xfrm>
            <a:prstGeom prst="rect">
              <a:avLst/>
            </a:prstGeom>
            <a:noFill/>
            <a:ln>
              <a:noFill/>
            </a:ln>
          </p:spPr>
          <p:txBody>
            <a:bodyPr anchorCtr="0" anchor="t" bIns="107075" lIns="107075" spcFirstLastPara="1" rIns="107075" wrap="square" tIns="107075">
              <a:noAutofit/>
            </a:bodyPr>
            <a:lstStyle/>
            <a:p>
              <a:pPr indent="0" lvl="0" marL="0" rtl="0" algn="ctr">
                <a:lnSpc>
                  <a:spcPct val="115000"/>
                </a:lnSpc>
                <a:spcBef>
                  <a:spcPts val="0"/>
                </a:spcBef>
                <a:spcAft>
                  <a:spcPts val="1874"/>
                </a:spcAft>
                <a:buNone/>
              </a:pPr>
              <a:r>
                <a:rPr b="1" lang="en" sz="936">
                  <a:solidFill>
                    <a:srgbClr val="5E5E5E"/>
                  </a:solidFill>
                  <a:latin typeface="Roboto"/>
                  <a:ea typeface="Roboto"/>
                  <a:cs typeface="Roboto"/>
                  <a:sym typeface="Roboto"/>
                </a:rPr>
                <a:t>Assembly</a:t>
              </a:r>
              <a:endParaRPr b="1" sz="936">
                <a:solidFill>
                  <a:srgbClr val="5E5E5E"/>
                </a:solidFill>
                <a:latin typeface="Roboto"/>
                <a:ea typeface="Roboto"/>
                <a:cs typeface="Roboto"/>
                <a:sym typeface="Roboto"/>
              </a:endParaRPr>
            </a:p>
          </p:txBody>
        </p:sp>
        <p:sp>
          <p:nvSpPr>
            <p:cNvPr id="118" name="Google Shape;118;p16"/>
            <p:cNvSpPr/>
            <p:nvPr/>
          </p:nvSpPr>
          <p:spPr>
            <a:xfrm>
              <a:off x="4165140" y="3070640"/>
              <a:ext cx="1712700" cy="703500"/>
            </a:xfrm>
            <a:prstGeom prst="roundRect">
              <a:avLst>
                <a:gd fmla="val 4485" name="adj"/>
              </a:avLst>
            </a:prstGeom>
            <a:solidFill>
              <a:srgbClr val="D9D9D9"/>
            </a:solidFill>
            <a:ln>
              <a:noFill/>
            </a:ln>
          </p:spPr>
          <p:txBody>
            <a:bodyPr anchorCtr="0" anchor="ctr" bIns="107075" lIns="107075" spcFirstLastPara="1" rIns="107075" wrap="square" tIns="107075">
              <a:noAutofit/>
            </a:bodyPr>
            <a:lstStyle/>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p:txBody>
        </p:sp>
        <p:sp>
          <p:nvSpPr>
            <p:cNvPr id="119" name="Google Shape;119;p16"/>
            <p:cNvSpPr txBox="1"/>
            <p:nvPr/>
          </p:nvSpPr>
          <p:spPr>
            <a:xfrm>
              <a:off x="4209390" y="3107840"/>
              <a:ext cx="1624200" cy="624600"/>
            </a:xfrm>
            <a:prstGeom prst="rect">
              <a:avLst/>
            </a:prstGeom>
            <a:noFill/>
            <a:ln>
              <a:noFill/>
            </a:ln>
          </p:spPr>
          <p:txBody>
            <a:bodyPr anchorCtr="0" anchor="t" bIns="107075" lIns="107075" spcFirstLastPara="1" rIns="107075" wrap="square" tIns="107075">
              <a:noAutofit/>
            </a:bodyPr>
            <a:lstStyle/>
            <a:p>
              <a:pPr indent="0" lvl="0" marL="0" rtl="0" algn="l">
                <a:lnSpc>
                  <a:spcPct val="115000"/>
                </a:lnSpc>
                <a:spcBef>
                  <a:spcPts val="0"/>
                </a:spcBef>
                <a:spcAft>
                  <a:spcPts val="0"/>
                </a:spcAft>
                <a:buNone/>
              </a:pPr>
              <a:r>
                <a:rPr lang="en" sz="936">
                  <a:solidFill>
                    <a:srgbClr val="5E5E5E"/>
                  </a:solidFill>
                </a:rPr>
                <a:t>J</a:t>
              </a:r>
              <a:r>
                <a:rPr lang="en" sz="836">
                  <a:solidFill>
                    <a:srgbClr val="5E5E5E"/>
                  </a:solidFill>
                </a:rPr>
                <a:t>unção dos reads de modo a reconstruir o genoma. Pode ser de novo ou reference based</a:t>
              </a:r>
              <a:endParaRPr sz="836">
                <a:solidFill>
                  <a:srgbClr val="5E5E5E"/>
                </a:solidFill>
              </a:endParaRPr>
            </a:p>
            <a:p>
              <a:pPr indent="0" lvl="0" marL="0" rtl="0" algn="l">
                <a:lnSpc>
                  <a:spcPct val="115000"/>
                </a:lnSpc>
                <a:spcBef>
                  <a:spcPts val="1874"/>
                </a:spcBef>
                <a:spcAft>
                  <a:spcPts val="1874"/>
                </a:spcAft>
                <a:buNone/>
              </a:pPr>
              <a:r>
                <a:t/>
              </a:r>
              <a:endParaRPr sz="936">
                <a:solidFill>
                  <a:srgbClr val="5E5E5E"/>
                </a:solidFill>
              </a:endParaRPr>
            </a:p>
          </p:txBody>
        </p:sp>
        <p:sp>
          <p:nvSpPr>
            <p:cNvPr id="120" name="Google Shape;120;p16"/>
            <p:cNvSpPr/>
            <p:nvPr/>
          </p:nvSpPr>
          <p:spPr>
            <a:xfrm>
              <a:off x="4976490" y="3005991"/>
              <a:ext cx="90000" cy="67500"/>
            </a:xfrm>
            <a:prstGeom prst="triangle">
              <a:avLst>
                <a:gd fmla="val 50000" name="adj"/>
              </a:avLst>
            </a:prstGeom>
            <a:solidFill>
              <a:srgbClr val="D9D9D9"/>
            </a:solidFill>
            <a:ln>
              <a:noFill/>
            </a:ln>
          </p:spPr>
          <p:txBody>
            <a:bodyPr anchorCtr="0" anchor="ctr" bIns="107075" lIns="107075" spcFirstLastPara="1" rIns="107075" wrap="square" tIns="107075">
              <a:noAutofit/>
            </a:bodyPr>
            <a:lstStyle/>
            <a:p>
              <a:pPr indent="0" lvl="0" marL="0" rtl="0" algn="l">
                <a:spcBef>
                  <a:spcPts val="0"/>
                </a:spcBef>
                <a:spcAft>
                  <a:spcPts val="0"/>
                </a:spcAft>
                <a:buNone/>
              </a:pPr>
              <a:r>
                <a:t/>
              </a:r>
              <a:endParaRPr/>
            </a:p>
          </p:txBody>
        </p:sp>
      </p:grpSp>
      <p:grpSp>
        <p:nvGrpSpPr>
          <p:cNvPr id="121" name="Google Shape;121;p16"/>
          <p:cNvGrpSpPr/>
          <p:nvPr/>
        </p:nvGrpSpPr>
        <p:grpSpPr>
          <a:xfrm>
            <a:off x="3004196" y="1170189"/>
            <a:ext cx="2005743" cy="1610307"/>
            <a:chOff x="3123140" y="1221570"/>
            <a:chExt cx="1712700" cy="1246754"/>
          </a:xfrm>
        </p:grpSpPr>
        <p:sp>
          <p:nvSpPr>
            <p:cNvPr id="122" name="Google Shape;122;p16"/>
            <p:cNvSpPr/>
            <p:nvPr/>
          </p:nvSpPr>
          <p:spPr>
            <a:xfrm rot="-1789476">
              <a:off x="3899258" y="2278597"/>
              <a:ext cx="160451" cy="160451"/>
            </a:xfrm>
            <a:prstGeom prst="ellipse">
              <a:avLst/>
            </a:prstGeom>
            <a:solidFill>
              <a:srgbClr val="FFFFFF"/>
            </a:solidFill>
            <a:ln cap="flat" cmpd="sng" w="44625">
              <a:solidFill>
                <a:srgbClr val="858585"/>
              </a:solidFill>
              <a:prstDash val="solid"/>
              <a:round/>
              <a:headEnd len="sm" w="sm" type="none"/>
              <a:tailEnd len="sm" w="sm" type="none"/>
            </a:ln>
          </p:spPr>
          <p:txBody>
            <a:bodyPr anchorCtr="0" anchor="ctr" bIns="107075" lIns="107075" spcFirstLastPara="1" rIns="107075" wrap="square" tIns="107075">
              <a:noAutofit/>
            </a:bodyPr>
            <a:lstStyle/>
            <a:p>
              <a:pPr indent="0" lvl="0" marL="0" rtl="0" algn="l">
                <a:spcBef>
                  <a:spcPts val="0"/>
                </a:spcBef>
                <a:spcAft>
                  <a:spcPts val="0"/>
                </a:spcAft>
                <a:buNone/>
              </a:pPr>
              <a:r>
                <a:t/>
              </a:r>
              <a:endParaRPr/>
            </a:p>
          </p:txBody>
        </p:sp>
        <p:sp>
          <p:nvSpPr>
            <p:cNvPr id="123" name="Google Shape;123;p16"/>
            <p:cNvSpPr txBox="1"/>
            <p:nvPr/>
          </p:nvSpPr>
          <p:spPr>
            <a:xfrm>
              <a:off x="3516602" y="1956648"/>
              <a:ext cx="925800" cy="338100"/>
            </a:xfrm>
            <a:prstGeom prst="rect">
              <a:avLst/>
            </a:prstGeom>
            <a:noFill/>
            <a:ln>
              <a:noFill/>
            </a:ln>
          </p:spPr>
          <p:txBody>
            <a:bodyPr anchorCtr="0" anchor="t" bIns="107075" lIns="107075" spcFirstLastPara="1" rIns="107075" wrap="square" tIns="107075">
              <a:noAutofit/>
            </a:bodyPr>
            <a:lstStyle/>
            <a:p>
              <a:pPr indent="0" lvl="0" marL="0" rtl="0" algn="ctr">
                <a:lnSpc>
                  <a:spcPct val="115000"/>
                </a:lnSpc>
                <a:spcBef>
                  <a:spcPts val="0"/>
                </a:spcBef>
                <a:spcAft>
                  <a:spcPts val="0"/>
                </a:spcAft>
                <a:buNone/>
              </a:pPr>
              <a:r>
                <a:rPr b="1" lang="en" sz="936">
                  <a:solidFill>
                    <a:srgbClr val="5E5E5E"/>
                  </a:solidFill>
                  <a:latin typeface="Roboto"/>
                  <a:ea typeface="Roboto"/>
                  <a:cs typeface="Roboto"/>
                  <a:sym typeface="Roboto"/>
                </a:rPr>
                <a:t>Repeat Masking</a:t>
              </a:r>
              <a:endParaRPr b="1" sz="936">
                <a:solidFill>
                  <a:srgbClr val="5E5E5E"/>
                </a:solidFill>
                <a:latin typeface="Roboto"/>
                <a:ea typeface="Roboto"/>
                <a:cs typeface="Roboto"/>
                <a:sym typeface="Roboto"/>
              </a:endParaRPr>
            </a:p>
            <a:p>
              <a:pPr indent="0" lvl="0" marL="0" rtl="0" algn="ctr">
                <a:lnSpc>
                  <a:spcPct val="115000"/>
                </a:lnSpc>
                <a:spcBef>
                  <a:spcPts val="1874"/>
                </a:spcBef>
                <a:spcAft>
                  <a:spcPts val="1874"/>
                </a:spcAft>
                <a:buNone/>
              </a:pPr>
              <a:r>
                <a:t/>
              </a:r>
              <a:endParaRPr b="1" sz="936">
                <a:solidFill>
                  <a:srgbClr val="5E5E5E"/>
                </a:solidFill>
                <a:latin typeface="Roboto"/>
                <a:ea typeface="Roboto"/>
                <a:cs typeface="Roboto"/>
                <a:sym typeface="Roboto"/>
              </a:endParaRPr>
            </a:p>
          </p:txBody>
        </p:sp>
        <p:sp>
          <p:nvSpPr>
            <p:cNvPr id="124" name="Google Shape;124;p16"/>
            <p:cNvSpPr/>
            <p:nvPr/>
          </p:nvSpPr>
          <p:spPr>
            <a:xfrm>
              <a:off x="3123140" y="1221570"/>
              <a:ext cx="1712700" cy="703500"/>
            </a:xfrm>
            <a:prstGeom prst="roundRect">
              <a:avLst>
                <a:gd fmla="val 4485" name="adj"/>
              </a:avLst>
            </a:prstGeom>
            <a:solidFill>
              <a:srgbClr val="D9D9D9"/>
            </a:solidFill>
            <a:ln>
              <a:noFill/>
            </a:ln>
          </p:spPr>
          <p:txBody>
            <a:bodyPr anchorCtr="0" anchor="ctr" bIns="107075" lIns="107075" spcFirstLastPara="1" rIns="107075" wrap="square" tIns="107075">
              <a:noAutofit/>
            </a:bodyPr>
            <a:lstStyle/>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p:txBody>
        </p:sp>
        <p:sp>
          <p:nvSpPr>
            <p:cNvPr id="125" name="Google Shape;125;p16"/>
            <p:cNvSpPr/>
            <p:nvPr/>
          </p:nvSpPr>
          <p:spPr>
            <a:xfrm rot="10800000">
              <a:off x="3934465" y="1920663"/>
              <a:ext cx="90000" cy="67500"/>
            </a:xfrm>
            <a:prstGeom prst="triangle">
              <a:avLst>
                <a:gd fmla="val 50000" name="adj"/>
              </a:avLst>
            </a:prstGeom>
            <a:solidFill>
              <a:srgbClr val="D9D9D9"/>
            </a:solidFill>
            <a:ln>
              <a:noFill/>
            </a:ln>
          </p:spPr>
          <p:txBody>
            <a:bodyPr anchorCtr="0" anchor="ctr" bIns="107075" lIns="107075" spcFirstLastPara="1" rIns="107075" wrap="square" tIns="107075">
              <a:noAutofit/>
            </a:bodyPr>
            <a:lstStyle/>
            <a:p>
              <a:pPr indent="0" lvl="0" marL="0" rtl="0" algn="l">
                <a:spcBef>
                  <a:spcPts val="0"/>
                </a:spcBef>
                <a:spcAft>
                  <a:spcPts val="0"/>
                </a:spcAft>
                <a:buNone/>
              </a:pPr>
              <a:r>
                <a:t/>
              </a:r>
              <a:endParaRPr/>
            </a:p>
          </p:txBody>
        </p:sp>
        <p:sp>
          <p:nvSpPr>
            <p:cNvPr id="126" name="Google Shape;126;p16"/>
            <p:cNvSpPr txBox="1"/>
            <p:nvPr/>
          </p:nvSpPr>
          <p:spPr>
            <a:xfrm>
              <a:off x="3167390" y="1258770"/>
              <a:ext cx="1624200" cy="624600"/>
            </a:xfrm>
            <a:prstGeom prst="rect">
              <a:avLst/>
            </a:prstGeom>
            <a:noFill/>
            <a:ln>
              <a:noFill/>
            </a:ln>
          </p:spPr>
          <p:txBody>
            <a:bodyPr anchorCtr="0" anchor="t" bIns="107075" lIns="107075" spcFirstLastPara="1" rIns="107075" wrap="square" tIns="107075">
              <a:noAutofit/>
            </a:bodyPr>
            <a:lstStyle/>
            <a:p>
              <a:pPr indent="0" lvl="0" marL="0" rtl="0" algn="l">
                <a:lnSpc>
                  <a:spcPct val="115000"/>
                </a:lnSpc>
                <a:spcBef>
                  <a:spcPts val="0"/>
                </a:spcBef>
                <a:spcAft>
                  <a:spcPts val="1874"/>
                </a:spcAft>
                <a:buNone/>
              </a:pPr>
              <a:r>
                <a:rPr lang="en" sz="836">
                  <a:solidFill>
                    <a:srgbClr val="5E5E5E"/>
                  </a:solidFill>
                </a:rPr>
                <a:t>Envolve a substituição de </a:t>
              </a:r>
              <a:r>
                <a:rPr lang="en" sz="836">
                  <a:solidFill>
                    <a:srgbClr val="5E5E5E"/>
                  </a:solidFill>
                </a:rPr>
                <a:t>sequências</a:t>
              </a:r>
              <a:r>
                <a:rPr lang="en" sz="836">
                  <a:solidFill>
                    <a:srgbClr val="5E5E5E"/>
                  </a:solidFill>
                </a:rPr>
                <a:t> repetidas por caracteres “placeholder”de modo a </a:t>
              </a:r>
              <a:r>
                <a:rPr lang="en" sz="836">
                  <a:solidFill>
                    <a:srgbClr val="5E5E5E"/>
                  </a:solidFill>
                </a:rPr>
                <a:t>prevenir</a:t>
              </a:r>
              <a:r>
                <a:rPr lang="en" sz="836">
                  <a:solidFill>
                    <a:srgbClr val="5E5E5E"/>
                  </a:solidFill>
                </a:rPr>
                <a:t> alinhamentos falsos</a:t>
              </a:r>
              <a:endParaRPr sz="836">
                <a:solidFill>
                  <a:srgbClr val="5E5E5E"/>
                </a:solidFill>
              </a:endParaRPr>
            </a:p>
          </p:txBody>
        </p:sp>
      </p:grpSp>
      <p:grpSp>
        <p:nvGrpSpPr>
          <p:cNvPr id="127" name="Google Shape;127;p16"/>
          <p:cNvGrpSpPr/>
          <p:nvPr/>
        </p:nvGrpSpPr>
        <p:grpSpPr>
          <a:xfrm>
            <a:off x="5361137" y="1170189"/>
            <a:ext cx="2175787" cy="1610307"/>
            <a:chOff x="5146278" y="1221570"/>
            <a:chExt cx="1857900" cy="1246754"/>
          </a:xfrm>
        </p:grpSpPr>
        <p:sp>
          <p:nvSpPr>
            <p:cNvPr id="128" name="Google Shape;128;p16"/>
            <p:cNvSpPr/>
            <p:nvPr/>
          </p:nvSpPr>
          <p:spPr>
            <a:xfrm rot="-1789476">
              <a:off x="5977648" y="2278597"/>
              <a:ext cx="160451" cy="160451"/>
            </a:xfrm>
            <a:prstGeom prst="ellipse">
              <a:avLst/>
            </a:prstGeom>
            <a:solidFill>
              <a:srgbClr val="FFFFFF"/>
            </a:solidFill>
            <a:ln cap="flat" cmpd="sng" w="44625">
              <a:solidFill>
                <a:srgbClr val="858585"/>
              </a:solidFill>
              <a:prstDash val="solid"/>
              <a:round/>
              <a:headEnd len="sm" w="sm" type="none"/>
              <a:tailEnd len="sm" w="sm" type="none"/>
            </a:ln>
          </p:spPr>
          <p:txBody>
            <a:bodyPr anchorCtr="0" anchor="ctr" bIns="107075" lIns="107075" spcFirstLastPara="1" rIns="107075" wrap="square" tIns="107075">
              <a:noAutofit/>
            </a:bodyPr>
            <a:lstStyle/>
            <a:p>
              <a:pPr indent="0" lvl="0" marL="0" rtl="0" algn="l">
                <a:spcBef>
                  <a:spcPts val="0"/>
                </a:spcBef>
                <a:spcAft>
                  <a:spcPts val="0"/>
                </a:spcAft>
                <a:buNone/>
              </a:pPr>
              <a:r>
                <a:t/>
              </a:r>
              <a:endParaRPr/>
            </a:p>
          </p:txBody>
        </p:sp>
        <p:sp>
          <p:nvSpPr>
            <p:cNvPr id="129" name="Google Shape;129;p16"/>
            <p:cNvSpPr txBox="1"/>
            <p:nvPr/>
          </p:nvSpPr>
          <p:spPr>
            <a:xfrm>
              <a:off x="5504777" y="1986927"/>
              <a:ext cx="1140900" cy="276000"/>
            </a:xfrm>
            <a:prstGeom prst="rect">
              <a:avLst/>
            </a:prstGeom>
            <a:noFill/>
            <a:ln>
              <a:noFill/>
            </a:ln>
          </p:spPr>
          <p:txBody>
            <a:bodyPr anchorCtr="0" anchor="t" bIns="107075" lIns="107075" spcFirstLastPara="1" rIns="107075" wrap="square" tIns="107075">
              <a:noAutofit/>
            </a:bodyPr>
            <a:lstStyle/>
            <a:p>
              <a:pPr indent="0" lvl="0" marL="0" rtl="0" algn="ctr">
                <a:lnSpc>
                  <a:spcPct val="115000"/>
                </a:lnSpc>
                <a:spcBef>
                  <a:spcPts val="0"/>
                </a:spcBef>
                <a:spcAft>
                  <a:spcPts val="1874"/>
                </a:spcAft>
                <a:buNone/>
              </a:pPr>
              <a:r>
                <a:rPr b="1" lang="en" sz="936">
                  <a:solidFill>
                    <a:srgbClr val="5E5E5E"/>
                  </a:solidFill>
                  <a:latin typeface="Roboto"/>
                  <a:ea typeface="Roboto"/>
                  <a:cs typeface="Roboto"/>
                  <a:sym typeface="Roboto"/>
                </a:rPr>
                <a:t>Gene prediction</a:t>
              </a:r>
              <a:endParaRPr b="1" sz="936">
                <a:solidFill>
                  <a:srgbClr val="5E5E5E"/>
                </a:solidFill>
                <a:latin typeface="Roboto"/>
                <a:ea typeface="Roboto"/>
                <a:cs typeface="Roboto"/>
                <a:sym typeface="Roboto"/>
              </a:endParaRPr>
            </a:p>
          </p:txBody>
        </p:sp>
        <p:sp>
          <p:nvSpPr>
            <p:cNvPr id="130" name="Google Shape;130;p16"/>
            <p:cNvSpPr/>
            <p:nvPr/>
          </p:nvSpPr>
          <p:spPr>
            <a:xfrm>
              <a:off x="5201245" y="1221570"/>
              <a:ext cx="1712700" cy="703500"/>
            </a:xfrm>
            <a:prstGeom prst="roundRect">
              <a:avLst>
                <a:gd fmla="val 4485" name="adj"/>
              </a:avLst>
            </a:prstGeom>
            <a:solidFill>
              <a:srgbClr val="D9D9D9"/>
            </a:solidFill>
            <a:ln>
              <a:noFill/>
            </a:ln>
          </p:spPr>
          <p:txBody>
            <a:bodyPr anchorCtr="0" anchor="ctr" bIns="107075" lIns="107075" spcFirstLastPara="1" rIns="107075" wrap="square" tIns="107075">
              <a:noAutofit/>
            </a:bodyPr>
            <a:lstStyle/>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p:txBody>
        </p:sp>
        <p:sp>
          <p:nvSpPr>
            <p:cNvPr id="131" name="Google Shape;131;p16"/>
            <p:cNvSpPr/>
            <p:nvPr/>
          </p:nvSpPr>
          <p:spPr>
            <a:xfrm rot="10800000">
              <a:off x="6012570" y="1920663"/>
              <a:ext cx="90000" cy="67500"/>
            </a:xfrm>
            <a:prstGeom prst="triangle">
              <a:avLst>
                <a:gd fmla="val 50000" name="adj"/>
              </a:avLst>
            </a:prstGeom>
            <a:solidFill>
              <a:srgbClr val="D9D9D9"/>
            </a:solidFill>
            <a:ln>
              <a:noFill/>
            </a:ln>
          </p:spPr>
          <p:txBody>
            <a:bodyPr anchorCtr="0" anchor="ctr" bIns="107075" lIns="107075" spcFirstLastPara="1" rIns="107075" wrap="square" tIns="107075">
              <a:noAutofit/>
            </a:bodyPr>
            <a:lstStyle/>
            <a:p>
              <a:pPr indent="0" lvl="0" marL="0" rtl="0" algn="l">
                <a:spcBef>
                  <a:spcPts val="0"/>
                </a:spcBef>
                <a:spcAft>
                  <a:spcPts val="0"/>
                </a:spcAft>
                <a:buNone/>
              </a:pPr>
              <a:r>
                <a:t/>
              </a:r>
              <a:endParaRPr/>
            </a:p>
          </p:txBody>
        </p:sp>
        <p:sp>
          <p:nvSpPr>
            <p:cNvPr id="132" name="Google Shape;132;p16"/>
            <p:cNvSpPr txBox="1"/>
            <p:nvPr/>
          </p:nvSpPr>
          <p:spPr>
            <a:xfrm>
              <a:off x="5146278" y="1243382"/>
              <a:ext cx="1857900" cy="648000"/>
            </a:xfrm>
            <a:prstGeom prst="rect">
              <a:avLst/>
            </a:prstGeom>
            <a:noFill/>
            <a:ln>
              <a:noFill/>
            </a:ln>
          </p:spPr>
          <p:txBody>
            <a:bodyPr anchorCtr="0" anchor="t" bIns="107075" lIns="107075" spcFirstLastPara="1" rIns="107075" wrap="square" tIns="107075">
              <a:noAutofit/>
            </a:bodyPr>
            <a:lstStyle/>
            <a:p>
              <a:pPr indent="0" lvl="0" marL="0" rtl="0" algn="l">
                <a:lnSpc>
                  <a:spcPct val="115000"/>
                </a:lnSpc>
                <a:spcBef>
                  <a:spcPts val="0"/>
                </a:spcBef>
                <a:spcAft>
                  <a:spcPts val="1874"/>
                </a:spcAft>
                <a:buNone/>
              </a:pPr>
              <a:r>
                <a:rPr lang="en" sz="800">
                  <a:solidFill>
                    <a:srgbClr val="5E5E5E"/>
                  </a:solidFill>
                </a:rPr>
                <a:t>Determinar regiões codificantes </a:t>
              </a:r>
              <a:r>
                <a:rPr lang="en" sz="800">
                  <a:solidFill>
                    <a:srgbClr val="5E5E5E"/>
                  </a:solidFill>
                </a:rPr>
                <a:t>do</a:t>
              </a:r>
              <a:r>
                <a:rPr lang="en" sz="800">
                  <a:solidFill>
                    <a:srgbClr val="5E5E5E"/>
                  </a:solidFill>
                </a:rPr>
                <a:t> genoma montado, diferenciando genes funcionais de sequências não codificantes, com base em algoritmos de aprendizado e padrões genômicos conhecidos</a:t>
              </a:r>
              <a:endParaRPr sz="800">
                <a:solidFill>
                  <a:srgbClr val="5E5E5E"/>
                </a:solidFill>
              </a:endParaRPr>
            </a:p>
          </p:txBody>
        </p:sp>
      </p:grpSp>
      <p:grpSp>
        <p:nvGrpSpPr>
          <p:cNvPr id="133" name="Google Shape;133;p16"/>
          <p:cNvGrpSpPr/>
          <p:nvPr/>
        </p:nvGrpSpPr>
        <p:grpSpPr>
          <a:xfrm>
            <a:off x="6625720" y="2877498"/>
            <a:ext cx="2005743" cy="1589592"/>
            <a:chOff x="6282830" y="2543425"/>
            <a:chExt cx="1712700" cy="1230715"/>
          </a:xfrm>
        </p:grpSpPr>
        <p:sp>
          <p:nvSpPr>
            <p:cNvPr id="134" name="Google Shape;134;p16"/>
            <p:cNvSpPr/>
            <p:nvPr/>
          </p:nvSpPr>
          <p:spPr>
            <a:xfrm rot="-1789476">
              <a:off x="7058947" y="2572699"/>
              <a:ext cx="160451" cy="160451"/>
            </a:xfrm>
            <a:prstGeom prst="ellipse">
              <a:avLst/>
            </a:prstGeom>
            <a:solidFill>
              <a:srgbClr val="FFFFFF"/>
            </a:solidFill>
            <a:ln cap="flat" cmpd="sng" w="44625">
              <a:solidFill>
                <a:srgbClr val="858585"/>
              </a:solidFill>
              <a:prstDash val="solid"/>
              <a:round/>
              <a:headEnd len="sm" w="sm" type="none"/>
              <a:tailEnd len="sm" w="sm" type="none"/>
            </a:ln>
          </p:spPr>
          <p:txBody>
            <a:bodyPr anchorCtr="0" anchor="ctr" bIns="107075" lIns="107075" spcFirstLastPara="1" rIns="107075" wrap="square" tIns="107075">
              <a:noAutofit/>
            </a:bodyPr>
            <a:lstStyle/>
            <a:p>
              <a:pPr indent="0" lvl="0" marL="0" rtl="0" algn="l">
                <a:spcBef>
                  <a:spcPts val="0"/>
                </a:spcBef>
                <a:spcAft>
                  <a:spcPts val="0"/>
                </a:spcAft>
                <a:buNone/>
              </a:pPr>
              <a:r>
                <a:t/>
              </a:r>
              <a:endParaRPr/>
            </a:p>
          </p:txBody>
        </p:sp>
        <p:sp>
          <p:nvSpPr>
            <p:cNvPr id="135" name="Google Shape;135;p16"/>
            <p:cNvSpPr txBox="1"/>
            <p:nvPr/>
          </p:nvSpPr>
          <p:spPr>
            <a:xfrm>
              <a:off x="6545792" y="2737218"/>
              <a:ext cx="1118400" cy="219000"/>
            </a:xfrm>
            <a:prstGeom prst="rect">
              <a:avLst/>
            </a:prstGeom>
            <a:noFill/>
            <a:ln>
              <a:noFill/>
            </a:ln>
          </p:spPr>
          <p:txBody>
            <a:bodyPr anchorCtr="0" anchor="t" bIns="107075" lIns="107075" spcFirstLastPara="1" rIns="107075" wrap="square" tIns="107075">
              <a:noAutofit/>
            </a:bodyPr>
            <a:lstStyle/>
            <a:p>
              <a:pPr indent="0" lvl="0" marL="0" rtl="0" algn="ctr">
                <a:lnSpc>
                  <a:spcPct val="115000"/>
                </a:lnSpc>
                <a:spcBef>
                  <a:spcPts val="0"/>
                </a:spcBef>
                <a:spcAft>
                  <a:spcPts val="1874"/>
                </a:spcAft>
                <a:buNone/>
              </a:pPr>
              <a:r>
                <a:rPr b="1" lang="en" sz="936">
                  <a:solidFill>
                    <a:srgbClr val="5E5E5E"/>
                  </a:solidFill>
                  <a:latin typeface="Roboto"/>
                  <a:ea typeface="Roboto"/>
                  <a:cs typeface="Roboto"/>
                  <a:sym typeface="Roboto"/>
                </a:rPr>
                <a:t>Anotação Funcional</a:t>
              </a:r>
              <a:endParaRPr b="1" sz="936">
                <a:solidFill>
                  <a:srgbClr val="5E5E5E"/>
                </a:solidFill>
                <a:latin typeface="Roboto"/>
                <a:ea typeface="Roboto"/>
                <a:cs typeface="Roboto"/>
                <a:sym typeface="Roboto"/>
              </a:endParaRPr>
            </a:p>
          </p:txBody>
        </p:sp>
        <p:sp>
          <p:nvSpPr>
            <p:cNvPr id="136" name="Google Shape;136;p16"/>
            <p:cNvSpPr/>
            <p:nvPr/>
          </p:nvSpPr>
          <p:spPr>
            <a:xfrm>
              <a:off x="6282830" y="3070640"/>
              <a:ext cx="1712700" cy="703500"/>
            </a:xfrm>
            <a:prstGeom prst="roundRect">
              <a:avLst>
                <a:gd fmla="val 4485" name="adj"/>
              </a:avLst>
            </a:prstGeom>
            <a:solidFill>
              <a:srgbClr val="D9D9D9"/>
            </a:solidFill>
            <a:ln>
              <a:noFill/>
            </a:ln>
          </p:spPr>
          <p:txBody>
            <a:bodyPr anchorCtr="0" anchor="ctr" bIns="107075" lIns="107075" spcFirstLastPara="1" rIns="107075" wrap="square" tIns="107075">
              <a:noAutofit/>
            </a:bodyPr>
            <a:lstStyle/>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p:txBody>
        </p:sp>
        <p:sp>
          <p:nvSpPr>
            <p:cNvPr id="137" name="Google Shape;137;p16"/>
            <p:cNvSpPr txBox="1"/>
            <p:nvPr/>
          </p:nvSpPr>
          <p:spPr>
            <a:xfrm>
              <a:off x="6327080" y="3107840"/>
              <a:ext cx="1624200" cy="624600"/>
            </a:xfrm>
            <a:prstGeom prst="rect">
              <a:avLst/>
            </a:prstGeom>
            <a:noFill/>
            <a:ln>
              <a:noFill/>
            </a:ln>
          </p:spPr>
          <p:txBody>
            <a:bodyPr anchorCtr="0" anchor="t" bIns="107075" lIns="107075" spcFirstLastPara="1" rIns="107075" wrap="square" tIns="107075">
              <a:noAutofit/>
            </a:bodyPr>
            <a:lstStyle/>
            <a:p>
              <a:pPr indent="0" lvl="0" marL="0" rtl="0" algn="l">
                <a:lnSpc>
                  <a:spcPct val="115000"/>
                </a:lnSpc>
                <a:spcBef>
                  <a:spcPts val="0"/>
                </a:spcBef>
                <a:spcAft>
                  <a:spcPts val="0"/>
                </a:spcAft>
                <a:buNone/>
              </a:pPr>
              <a:r>
                <a:rPr lang="en" sz="800">
                  <a:solidFill>
                    <a:schemeClr val="accent1"/>
                  </a:solidFill>
                </a:rPr>
                <a:t>I</a:t>
              </a:r>
              <a:r>
                <a:rPr lang="en" sz="800">
                  <a:solidFill>
                    <a:schemeClr val="accent1"/>
                  </a:solidFill>
                </a:rPr>
                <a:t>dentificar e atribuir funções biológicas às sequências de genes, utilizando bases de dados conhecidas </a:t>
              </a:r>
              <a:endParaRPr sz="800">
                <a:solidFill>
                  <a:schemeClr val="accent1"/>
                </a:solidFill>
              </a:endParaRPr>
            </a:p>
            <a:p>
              <a:pPr indent="0" lvl="0" marL="0" rtl="0" algn="l">
                <a:lnSpc>
                  <a:spcPct val="115000"/>
                </a:lnSpc>
                <a:spcBef>
                  <a:spcPts val="1874"/>
                </a:spcBef>
                <a:spcAft>
                  <a:spcPts val="0"/>
                </a:spcAft>
                <a:buNone/>
              </a:pPr>
              <a:r>
                <a:t/>
              </a:r>
              <a:endParaRPr sz="936">
                <a:solidFill>
                  <a:srgbClr val="5E5E5E"/>
                </a:solidFill>
              </a:endParaRPr>
            </a:p>
            <a:p>
              <a:pPr indent="0" lvl="0" marL="0" rtl="0" algn="l">
                <a:lnSpc>
                  <a:spcPct val="115000"/>
                </a:lnSpc>
                <a:spcBef>
                  <a:spcPts val="1874"/>
                </a:spcBef>
                <a:spcAft>
                  <a:spcPts val="1874"/>
                </a:spcAft>
                <a:buNone/>
              </a:pPr>
              <a:r>
                <a:t/>
              </a:r>
              <a:endParaRPr sz="936">
                <a:solidFill>
                  <a:srgbClr val="5E5E5E"/>
                </a:solidFill>
              </a:endParaRPr>
            </a:p>
          </p:txBody>
        </p:sp>
        <p:sp>
          <p:nvSpPr>
            <p:cNvPr id="138" name="Google Shape;138;p16"/>
            <p:cNvSpPr/>
            <p:nvPr/>
          </p:nvSpPr>
          <p:spPr>
            <a:xfrm>
              <a:off x="7094180" y="3005991"/>
              <a:ext cx="90000" cy="67500"/>
            </a:xfrm>
            <a:prstGeom prst="triangle">
              <a:avLst>
                <a:gd fmla="val 50000" name="adj"/>
              </a:avLst>
            </a:prstGeom>
            <a:solidFill>
              <a:srgbClr val="D9D9D9"/>
            </a:solidFill>
            <a:ln>
              <a:noFill/>
            </a:ln>
          </p:spPr>
          <p:txBody>
            <a:bodyPr anchorCtr="0" anchor="ctr" bIns="107075" lIns="107075" spcFirstLastPara="1" rIns="107075" wrap="square" tIns="107075">
              <a:noAutofit/>
            </a:bodyPr>
            <a:lstStyle/>
            <a:p>
              <a:pPr indent="0" lvl="0" marL="0" rtl="0" algn="l">
                <a:spcBef>
                  <a:spcPts val="0"/>
                </a:spcBef>
                <a:spcAft>
                  <a:spcPts val="0"/>
                </a:spcAft>
                <a:buNone/>
              </a:pPr>
              <a:r>
                <a:t/>
              </a:r>
              <a:endParaRPr/>
            </a:p>
          </p:txBody>
        </p:sp>
      </p:grpSp>
      <p:sp>
        <p:nvSpPr>
          <p:cNvPr id="139" name="Google Shape;139;p16"/>
          <p:cNvSpPr/>
          <p:nvPr/>
        </p:nvSpPr>
        <p:spPr>
          <a:xfrm flipH="1" rot="1079395">
            <a:off x="1443782" y="2817359"/>
            <a:ext cx="1319089" cy="74226"/>
          </a:xfrm>
          <a:prstGeom prst="roundRect">
            <a:avLst>
              <a:gd fmla="val 50000" name="adj"/>
            </a:avLst>
          </a:prstGeom>
          <a:solidFill>
            <a:srgbClr val="D9D9D9"/>
          </a:solidFill>
          <a:ln>
            <a:noFill/>
          </a:ln>
        </p:spPr>
        <p:txBody>
          <a:bodyPr anchorCtr="0" anchor="ctr" bIns="107075" lIns="107075" spcFirstLastPara="1" rIns="107075" wrap="square" tIns="107075">
            <a:noAutofit/>
          </a:bodyPr>
          <a:lstStyle/>
          <a:p>
            <a:pPr indent="0" lvl="0" marL="0" rtl="0" algn="l">
              <a:spcBef>
                <a:spcPts val="0"/>
              </a:spcBef>
              <a:spcAft>
                <a:spcPts val="0"/>
              </a:spcAft>
              <a:buNone/>
            </a:pPr>
            <a:r>
              <a:t/>
            </a:r>
            <a:endParaRPr/>
          </a:p>
        </p:txBody>
      </p:sp>
      <p:sp>
        <p:nvSpPr>
          <p:cNvPr id="140" name="Google Shape;140;p16"/>
          <p:cNvSpPr/>
          <p:nvPr/>
        </p:nvSpPr>
        <p:spPr>
          <a:xfrm rot="-1079395">
            <a:off x="246155" y="2817359"/>
            <a:ext cx="1319089" cy="74226"/>
          </a:xfrm>
          <a:prstGeom prst="roundRect">
            <a:avLst>
              <a:gd fmla="val 50000" name="adj"/>
            </a:avLst>
          </a:prstGeom>
          <a:solidFill>
            <a:srgbClr val="D9D9D9"/>
          </a:solidFill>
          <a:ln>
            <a:noFill/>
          </a:ln>
        </p:spPr>
        <p:txBody>
          <a:bodyPr anchorCtr="0" anchor="ctr" bIns="107075" lIns="107075" spcFirstLastPara="1" rIns="107075" wrap="square" tIns="107075">
            <a:noAutofit/>
          </a:bodyPr>
          <a:lstStyle/>
          <a:p>
            <a:pPr indent="0" lvl="0" marL="0" rtl="0" algn="l">
              <a:spcBef>
                <a:spcPts val="0"/>
              </a:spcBef>
              <a:spcAft>
                <a:spcPts val="0"/>
              </a:spcAft>
              <a:buNone/>
            </a:pPr>
            <a:r>
              <a:t/>
            </a:r>
            <a:endParaRPr/>
          </a:p>
        </p:txBody>
      </p:sp>
      <p:grpSp>
        <p:nvGrpSpPr>
          <p:cNvPr id="141" name="Google Shape;141;p16"/>
          <p:cNvGrpSpPr/>
          <p:nvPr/>
        </p:nvGrpSpPr>
        <p:grpSpPr>
          <a:xfrm>
            <a:off x="1709174" y="2895453"/>
            <a:ext cx="2005743" cy="1589592"/>
            <a:chOff x="4165140" y="2543425"/>
            <a:chExt cx="1712700" cy="1230715"/>
          </a:xfrm>
        </p:grpSpPr>
        <p:sp>
          <p:nvSpPr>
            <p:cNvPr id="142" name="Google Shape;142;p16"/>
            <p:cNvSpPr/>
            <p:nvPr/>
          </p:nvSpPr>
          <p:spPr>
            <a:xfrm rot="-1789476">
              <a:off x="4941257" y="2572699"/>
              <a:ext cx="160451" cy="160451"/>
            </a:xfrm>
            <a:prstGeom prst="ellipse">
              <a:avLst/>
            </a:prstGeom>
            <a:solidFill>
              <a:srgbClr val="FFFFFF"/>
            </a:solidFill>
            <a:ln cap="flat" cmpd="sng" w="44625">
              <a:solidFill>
                <a:srgbClr val="858585"/>
              </a:solidFill>
              <a:prstDash val="solid"/>
              <a:round/>
              <a:headEnd len="sm" w="sm" type="none"/>
              <a:tailEnd len="sm" w="sm" type="none"/>
            </a:ln>
          </p:spPr>
          <p:txBody>
            <a:bodyPr anchorCtr="0" anchor="ctr" bIns="107075" lIns="107075" spcFirstLastPara="1" rIns="107075" wrap="square" tIns="107075">
              <a:noAutofit/>
            </a:bodyPr>
            <a:lstStyle/>
            <a:p>
              <a:pPr indent="0" lvl="0" marL="0" rtl="0" algn="l">
                <a:spcBef>
                  <a:spcPts val="0"/>
                </a:spcBef>
                <a:spcAft>
                  <a:spcPts val="0"/>
                </a:spcAft>
                <a:buNone/>
              </a:pPr>
              <a:r>
                <a:t/>
              </a:r>
              <a:endParaRPr/>
            </a:p>
          </p:txBody>
        </p:sp>
        <p:sp>
          <p:nvSpPr>
            <p:cNvPr id="143" name="Google Shape;143;p16"/>
            <p:cNvSpPr txBox="1"/>
            <p:nvPr/>
          </p:nvSpPr>
          <p:spPr>
            <a:xfrm>
              <a:off x="4453887" y="2742081"/>
              <a:ext cx="1135200" cy="219000"/>
            </a:xfrm>
            <a:prstGeom prst="rect">
              <a:avLst/>
            </a:prstGeom>
            <a:noFill/>
            <a:ln>
              <a:noFill/>
            </a:ln>
          </p:spPr>
          <p:txBody>
            <a:bodyPr anchorCtr="0" anchor="t" bIns="107075" lIns="107075" spcFirstLastPara="1" rIns="107075" wrap="square" tIns="107075">
              <a:noAutofit/>
            </a:bodyPr>
            <a:lstStyle/>
            <a:p>
              <a:pPr indent="0" lvl="0" marL="0" rtl="0" algn="ctr">
                <a:lnSpc>
                  <a:spcPct val="115000"/>
                </a:lnSpc>
                <a:spcBef>
                  <a:spcPts val="0"/>
                </a:spcBef>
                <a:spcAft>
                  <a:spcPts val="0"/>
                </a:spcAft>
                <a:buNone/>
              </a:pPr>
              <a:r>
                <a:rPr b="1" lang="en" sz="936">
                  <a:solidFill>
                    <a:srgbClr val="5E5E5E"/>
                  </a:solidFill>
                  <a:latin typeface="Roboto"/>
                  <a:ea typeface="Roboto"/>
                  <a:cs typeface="Roboto"/>
                  <a:sym typeface="Roboto"/>
                </a:rPr>
                <a:t>Pre processamento</a:t>
              </a:r>
              <a:endParaRPr b="1" sz="936">
                <a:solidFill>
                  <a:srgbClr val="5E5E5E"/>
                </a:solidFill>
                <a:latin typeface="Roboto"/>
                <a:ea typeface="Roboto"/>
                <a:cs typeface="Roboto"/>
                <a:sym typeface="Roboto"/>
              </a:endParaRPr>
            </a:p>
            <a:p>
              <a:pPr indent="0" lvl="0" marL="0" rtl="0" algn="ctr">
                <a:lnSpc>
                  <a:spcPct val="115000"/>
                </a:lnSpc>
                <a:spcBef>
                  <a:spcPts val="1874"/>
                </a:spcBef>
                <a:spcAft>
                  <a:spcPts val="1874"/>
                </a:spcAft>
                <a:buNone/>
              </a:pPr>
              <a:r>
                <a:t/>
              </a:r>
              <a:endParaRPr b="1" sz="936">
                <a:solidFill>
                  <a:srgbClr val="5E5E5E"/>
                </a:solidFill>
                <a:latin typeface="Roboto"/>
                <a:ea typeface="Roboto"/>
                <a:cs typeface="Roboto"/>
                <a:sym typeface="Roboto"/>
              </a:endParaRPr>
            </a:p>
          </p:txBody>
        </p:sp>
        <p:sp>
          <p:nvSpPr>
            <p:cNvPr id="144" name="Google Shape;144;p16"/>
            <p:cNvSpPr/>
            <p:nvPr/>
          </p:nvSpPr>
          <p:spPr>
            <a:xfrm>
              <a:off x="4165140" y="3070640"/>
              <a:ext cx="1712700" cy="703500"/>
            </a:xfrm>
            <a:prstGeom prst="roundRect">
              <a:avLst>
                <a:gd fmla="val 4485" name="adj"/>
              </a:avLst>
            </a:prstGeom>
            <a:solidFill>
              <a:srgbClr val="D9D9D9"/>
            </a:solidFill>
            <a:ln>
              <a:noFill/>
            </a:ln>
          </p:spPr>
          <p:txBody>
            <a:bodyPr anchorCtr="0" anchor="ctr" bIns="107075" lIns="107075" spcFirstLastPara="1" rIns="107075" wrap="square" tIns="107075">
              <a:noAutofit/>
            </a:bodyPr>
            <a:lstStyle/>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p:txBody>
        </p:sp>
        <p:sp>
          <p:nvSpPr>
            <p:cNvPr id="145" name="Google Shape;145;p16"/>
            <p:cNvSpPr txBox="1"/>
            <p:nvPr/>
          </p:nvSpPr>
          <p:spPr>
            <a:xfrm>
              <a:off x="4165141" y="3118388"/>
              <a:ext cx="1624200" cy="611100"/>
            </a:xfrm>
            <a:prstGeom prst="rect">
              <a:avLst/>
            </a:prstGeom>
            <a:noFill/>
            <a:ln>
              <a:noFill/>
            </a:ln>
          </p:spPr>
          <p:txBody>
            <a:bodyPr anchorCtr="0" anchor="t" bIns="107075" lIns="107075" spcFirstLastPara="1" rIns="107075" wrap="square" tIns="107075">
              <a:noAutofit/>
            </a:bodyPr>
            <a:lstStyle/>
            <a:p>
              <a:pPr indent="0" lvl="0" marL="0" rtl="0" algn="l">
                <a:lnSpc>
                  <a:spcPct val="115000"/>
                </a:lnSpc>
                <a:spcBef>
                  <a:spcPts val="0"/>
                </a:spcBef>
                <a:spcAft>
                  <a:spcPts val="1874"/>
                </a:spcAft>
                <a:buNone/>
              </a:pPr>
              <a:r>
                <a:rPr lang="en" sz="836">
                  <a:solidFill>
                    <a:srgbClr val="5E5E5E"/>
                  </a:solidFill>
                  <a:latin typeface="Roboto"/>
                  <a:ea typeface="Roboto"/>
                  <a:cs typeface="Roboto"/>
                  <a:sym typeface="Roboto"/>
                </a:rPr>
                <a:t>Definir a qualidade dos reads e removendo as de baixa qualidade, ,adaptadores, contaminantes etc… </a:t>
              </a:r>
              <a:endParaRPr sz="836">
                <a:solidFill>
                  <a:srgbClr val="5E5E5E"/>
                </a:solidFill>
                <a:latin typeface="Roboto"/>
                <a:ea typeface="Roboto"/>
                <a:cs typeface="Roboto"/>
                <a:sym typeface="Roboto"/>
              </a:endParaRPr>
            </a:p>
          </p:txBody>
        </p:sp>
        <p:sp>
          <p:nvSpPr>
            <p:cNvPr id="146" name="Google Shape;146;p16"/>
            <p:cNvSpPr/>
            <p:nvPr/>
          </p:nvSpPr>
          <p:spPr>
            <a:xfrm>
              <a:off x="4976490" y="3005991"/>
              <a:ext cx="90000" cy="67500"/>
            </a:xfrm>
            <a:prstGeom prst="triangle">
              <a:avLst>
                <a:gd fmla="val 50000" name="adj"/>
              </a:avLst>
            </a:prstGeom>
            <a:solidFill>
              <a:srgbClr val="D9D9D9"/>
            </a:solidFill>
            <a:ln>
              <a:noFill/>
            </a:ln>
          </p:spPr>
          <p:txBody>
            <a:bodyPr anchorCtr="0" anchor="ctr" bIns="107075" lIns="107075" spcFirstLastPara="1" rIns="107075" wrap="square" tIns="107075">
              <a:noAutofit/>
            </a:bodyPr>
            <a:lstStyle/>
            <a:p>
              <a:pPr indent="0" lvl="0" marL="0" rtl="0" algn="l">
                <a:spcBef>
                  <a:spcPts val="0"/>
                </a:spcBef>
                <a:spcAft>
                  <a:spcPts val="0"/>
                </a:spcAft>
                <a:buNone/>
              </a:pPr>
              <a:r>
                <a:t/>
              </a:r>
              <a:endParaRPr/>
            </a:p>
          </p:txBody>
        </p:sp>
      </p:grpSp>
      <p:grpSp>
        <p:nvGrpSpPr>
          <p:cNvPr id="147" name="Google Shape;147;p16"/>
          <p:cNvGrpSpPr/>
          <p:nvPr/>
        </p:nvGrpSpPr>
        <p:grpSpPr>
          <a:xfrm>
            <a:off x="488888" y="1188145"/>
            <a:ext cx="2005743" cy="1610307"/>
            <a:chOff x="3123140" y="1221570"/>
            <a:chExt cx="1712700" cy="1246754"/>
          </a:xfrm>
        </p:grpSpPr>
        <p:sp>
          <p:nvSpPr>
            <p:cNvPr id="148" name="Google Shape;148;p16"/>
            <p:cNvSpPr/>
            <p:nvPr/>
          </p:nvSpPr>
          <p:spPr>
            <a:xfrm rot="-1789476">
              <a:off x="3899258" y="2278597"/>
              <a:ext cx="160451" cy="160451"/>
            </a:xfrm>
            <a:prstGeom prst="ellipse">
              <a:avLst/>
            </a:prstGeom>
            <a:solidFill>
              <a:srgbClr val="FFFFFF"/>
            </a:solidFill>
            <a:ln cap="flat" cmpd="sng" w="44625">
              <a:solidFill>
                <a:srgbClr val="858585"/>
              </a:solidFill>
              <a:prstDash val="solid"/>
              <a:round/>
              <a:headEnd len="sm" w="sm" type="none"/>
              <a:tailEnd len="sm" w="sm" type="none"/>
            </a:ln>
          </p:spPr>
          <p:txBody>
            <a:bodyPr anchorCtr="0" anchor="ctr" bIns="107075" lIns="107075" spcFirstLastPara="1" rIns="107075" wrap="square" tIns="107075">
              <a:noAutofit/>
            </a:bodyPr>
            <a:lstStyle/>
            <a:p>
              <a:pPr indent="0" lvl="0" marL="0" rtl="0" algn="l">
                <a:spcBef>
                  <a:spcPts val="0"/>
                </a:spcBef>
                <a:spcAft>
                  <a:spcPts val="0"/>
                </a:spcAft>
                <a:buNone/>
              </a:pPr>
              <a:r>
                <a:t/>
              </a:r>
              <a:endParaRPr/>
            </a:p>
          </p:txBody>
        </p:sp>
        <p:sp>
          <p:nvSpPr>
            <p:cNvPr id="149" name="Google Shape;149;p16"/>
            <p:cNvSpPr txBox="1"/>
            <p:nvPr/>
          </p:nvSpPr>
          <p:spPr>
            <a:xfrm>
              <a:off x="3320813" y="2047744"/>
              <a:ext cx="1317300" cy="219000"/>
            </a:xfrm>
            <a:prstGeom prst="rect">
              <a:avLst/>
            </a:prstGeom>
            <a:noFill/>
            <a:ln>
              <a:noFill/>
            </a:ln>
          </p:spPr>
          <p:txBody>
            <a:bodyPr anchorCtr="0" anchor="t" bIns="107075" lIns="107075" spcFirstLastPara="1" rIns="107075" wrap="square" tIns="107075">
              <a:noAutofit/>
            </a:bodyPr>
            <a:lstStyle/>
            <a:p>
              <a:pPr indent="0" lvl="0" marL="0" rtl="0" algn="ctr">
                <a:lnSpc>
                  <a:spcPct val="115000"/>
                </a:lnSpc>
                <a:spcBef>
                  <a:spcPts val="0"/>
                </a:spcBef>
                <a:spcAft>
                  <a:spcPts val="1874"/>
                </a:spcAft>
                <a:buNone/>
              </a:pPr>
              <a:r>
                <a:rPr b="1" lang="en" sz="936">
                  <a:solidFill>
                    <a:srgbClr val="5E5E5E"/>
                  </a:solidFill>
                  <a:latin typeface="Roboto"/>
                  <a:ea typeface="Roboto"/>
                  <a:cs typeface="Roboto"/>
                  <a:sym typeface="Roboto"/>
                </a:rPr>
                <a:t>Método NGS</a:t>
              </a:r>
              <a:endParaRPr b="1" sz="936">
                <a:solidFill>
                  <a:srgbClr val="5E5E5E"/>
                </a:solidFill>
                <a:latin typeface="Roboto"/>
                <a:ea typeface="Roboto"/>
                <a:cs typeface="Roboto"/>
                <a:sym typeface="Roboto"/>
              </a:endParaRPr>
            </a:p>
          </p:txBody>
        </p:sp>
        <p:sp>
          <p:nvSpPr>
            <p:cNvPr id="150" name="Google Shape;150;p16"/>
            <p:cNvSpPr/>
            <p:nvPr/>
          </p:nvSpPr>
          <p:spPr>
            <a:xfrm>
              <a:off x="3123140" y="1221570"/>
              <a:ext cx="1712700" cy="703500"/>
            </a:xfrm>
            <a:prstGeom prst="roundRect">
              <a:avLst>
                <a:gd fmla="val 4485" name="adj"/>
              </a:avLst>
            </a:prstGeom>
            <a:solidFill>
              <a:srgbClr val="D9D9D9"/>
            </a:solidFill>
            <a:ln>
              <a:noFill/>
            </a:ln>
          </p:spPr>
          <p:txBody>
            <a:bodyPr anchorCtr="0" anchor="ctr" bIns="107075" lIns="107075" spcFirstLastPara="1" rIns="107075" wrap="square" tIns="107075">
              <a:noAutofit/>
            </a:bodyPr>
            <a:lstStyle/>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a:p>
              <a:pPr indent="0" lvl="0" marL="0" rtl="0" algn="l">
                <a:spcBef>
                  <a:spcPts val="0"/>
                </a:spcBef>
                <a:spcAft>
                  <a:spcPts val="0"/>
                </a:spcAft>
                <a:buNone/>
              </a:pPr>
              <a:r>
                <a:t/>
              </a:r>
              <a:endParaRPr sz="1639"/>
            </a:p>
          </p:txBody>
        </p:sp>
        <p:sp>
          <p:nvSpPr>
            <p:cNvPr id="151" name="Google Shape;151;p16"/>
            <p:cNvSpPr/>
            <p:nvPr/>
          </p:nvSpPr>
          <p:spPr>
            <a:xfrm rot="10800000">
              <a:off x="3934465" y="1920663"/>
              <a:ext cx="90000" cy="67500"/>
            </a:xfrm>
            <a:prstGeom prst="triangle">
              <a:avLst>
                <a:gd fmla="val 50000" name="adj"/>
              </a:avLst>
            </a:prstGeom>
            <a:solidFill>
              <a:srgbClr val="D9D9D9"/>
            </a:solidFill>
            <a:ln>
              <a:noFill/>
            </a:ln>
          </p:spPr>
          <p:txBody>
            <a:bodyPr anchorCtr="0" anchor="ctr" bIns="107075" lIns="107075" spcFirstLastPara="1" rIns="107075" wrap="square" tIns="107075">
              <a:noAutofit/>
            </a:bodyPr>
            <a:lstStyle/>
            <a:p>
              <a:pPr indent="0" lvl="0" marL="0" rtl="0" algn="l">
                <a:spcBef>
                  <a:spcPts val="0"/>
                </a:spcBef>
                <a:spcAft>
                  <a:spcPts val="0"/>
                </a:spcAft>
                <a:buNone/>
              </a:pPr>
              <a:r>
                <a:t/>
              </a:r>
              <a:endParaRPr/>
            </a:p>
          </p:txBody>
        </p:sp>
        <p:sp>
          <p:nvSpPr>
            <p:cNvPr id="152" name="Google Shape;152;p16"/>
            <p:cNvSpPr txBox="1"/>
            <p:nvPr/>
          </p:nvSpPr>
          <p:spPr>
            <a:xfrm>
              <a:off x="3167390" y="1258770"/>
              <a:ext cx="1624200" cy="624600"/>
            </a:xfrm>
            <a:prstGeom prst="rect">
              <a:avLst/>
            </a:prstGeom>
            <a:noFill/>
            <a:ln>
              <a:noFill/>
            </a:ln>
          </p:spPr>
          <p:txBody>
            <a:bodyPr anchorCtr="0" anchor="t" bIns="107075" lIns="107075" spcFirstLastPara="1" rIns="107075" wrap="square" tIns="107075">
              <a:noAutofit/>
            </a:bodyPr>
            <a:lstStyle/>
            <a:p>
              <a:pPr indent="0" lvl="0" marL="0" rtl="0" algn="l">
                <a:lnSpc>
                  <a:spcPct val="100000"/>
                </a:lnSpc>
                <a:spcBef>
                  <a:spcPts val="0"/>
                </a:spcBef>
                <a:spcAft>
                  <a:spcPts val="0"/>
                </a:spcAft>
                <a:buNone/>
              </a:pPr>
              <a:r>
                <a:rPr lang="en" sz="836">
                  <a:solidFill>
                    <a:srgbClr val="5E5E5E"/>
                  </a:solidFill>
                </a:rPr>
                <a:t>Método que permite a </a:t>
              </a:r>
              <a:r>
                <a:rPr lang="en" sz="836">
                  <a:solidFill>
                    <a:srgbClr val="5E5E5E"/>
                  </a:solidFill>
                </a:rPr>
                <a:t>sequenciação</a:t>
              </a:r>
              <a:r>
                <a:rPr lang="en" sz="836">
                  <a:solidFill>
                    <a:srgbClr val="5E5E5E"/>
                  </a:solidFill>
                </a:rPr>
                <a:t> do genoma (Illumina, PacBio, Nanopore). Gera-se um ficheiro FASTQ com informação genómica e qualitativa. </a:t>
              </a:r>
              <a:endParaRPr sz="836">
                <a:solidFill>
                  <a:srgbClr val="5E5E5E"/>
                </a:solidFill>
              </a:endParaRPr>
            </a:p>
            <a:p>
              <a:pPr indent="0" lvl="0" marL="0" rtl="0" algn="l">
                <a:lnSpc>
                  <a:spcPct val="115000"/>
                </a:lnSpc>
                <a:spcBef>
                  <a:spcPts val="1874"/>
                </a:spcBef>
                <a:spcAft>
                  <a:spcPts val="1874"/>
                </a:spcAft>
                <a:buNone/>
              </a:pPr>
              <a:r>
                <a:t/>
              </a:r>
              <a:endParaRPr sz="936">
                <a:solidFill>
                  <a:srgbClr val="5E5E5E"/>
                </a:solidFill>
              </a:endParaRPr>
            </a:p>
          </p:txBody>
        </p:sp>
      </p:grpSp>
      <p:sp>
        <p:nvSpPr>
          <p:cNvPr id="153" name="Google Shape;153;p16"/>
          <p:cNvSpPr txBox="1"/>
          <p:nvPr>
            <p:ph idx="4294967295" type="title"/>
          </p:nvPr>
        </p:nvSpPr>
        <p:spPr>
          <a:xfrm>
            <a:off x="774275" y="248975"/>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Overview - Whole Genome Sequencing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Materiais e Métodos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idx="4294967295" type="title"/>
          </p:nvPr>
        </p:nvSpPr>
        <p:spPr>
          <a:xfrm>
            <a:off x="389425" y="183400"/>
            <a:ext cx="5103300" cy="64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FunGAP pipeline </a:t>
            </a:r>
            <a:endParaRPr/>
          </a:p>
        </p:txBody>
      </p:sp>
      <p:sp>
        <p:nvSpPr>
          <p:cNvPr id="164" name="Google Shape;164;p18"/>
          <p:cNvSpPr txBox="1"/>
          <p:nvPr>
            <p:ph idx="4294967295" type="body"/>
          </p:nvPr>
        </p:nvSpPr>
        <p:spPr>
          <a:xfrm>
            <a:off x="895900" y="3439850"/>
            <a:ext cx="3121200" cy="13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t>W</a:t>
            </a:r>
            <a:r>
              <a:rPr lang="en" sz="800"/>
              <a:t>arning, cmd: java -Xmx10G -Xms1G -Xss1G   -XX:ParallelGCThreads=2  -jar /opt/conda/opt/trinity-2.12.0/Butterfly/Butterfly.jar -N 100000 -L 200 -F 500 -C /fungap_workspace/fun_out/trinity_out/</a:t>
            </a:r>
            <a:endParaRPr sz="800"/>
          </a:p>
          <a:p>
            <a:pPr indent="0" lvl="0" marL="0" rtl="0" algn="l">
              <a:spcBef>
                <a:spcPts val="1200"/>
              </a:spcBef>
              <a:spcAft>
                <a:spcPts val="0"/>
              </a:spcAft>
              <a:buNone/>
            </a:pPr>
            <a:r>
              <a:rPr lang="en" sz="800"/>
              <a:t>[...]</a:t>
            </a:r>
            <a:endParaRPr sz="800"/>
          </a:p>
          <a:p>
            <a:pPr indent="0" lvl="0" marL="0" rtl="0" algn="l">
              <a:spcBef>
                <a:spcPts val="1200"/>
              </a:spcBef>
              <a:spcAft>
                <a:spcPts val="1200"/>
              </a:spcAft>
              <a:buNone/>
            </a:pPr>
            <a:r>
              <a:rPr lang="en" sz="800"/>
              <a:t>Exception in thread "main" java.lang.OutOfMemoryError: Java heap space</a:t>
            </a:r>
            <a:endParaRPr sz="800"/>
          </a:p>
        </p:txBody>
      </p:sp>
      <p:pic>
        <p:nvPicPr>
          <p:cNvPr id="165" name="Google Shape;165;p18"/>
          <p:cNvPicPr preferRelativeResize="0"/>
          <p:nvPr/>
        </p:nvPicPr>
        <p:blipFill>
          <a:blip r:embed="rId3">
            <a:alphaModFix/>
          </a:blip>
          <a:stretch>
            <a:fillRect/>
          </a:stretch>
        </p:blipFill>
        <p:spPr>
          <a:xfrm>
            <a:off x="4572000" y="223500"/>
            <a:ext cx="4433000" cy="4345399"/>
          </a:xfrm>
          <a:prstGeom prst="rect">
            <a:avLst/>
          </a:prstGeom>
          <a:noFill/>
          <a:ln>
            <a:noFill/>
          </a:ln>
        </p:spPr>
      </p:pic>
      <p:pic>
        <p:nvPicPr>
          <p:cNvPr descr="Error 404 vector icon. Isolated contour symbol illustration (Provided by Getty Images)" id="166" name="Google Shape;166;p18"/>
          <p:cNvPicPr preferRelativeResize="0"/>
          <p:nvPr/>
        </p:nvPicPr>
        <p:blipFill>
          <a:blip r:embed="rId4">
            <a:alphaModFix/>
          </a:blip>
          <a:stretch>
            <a:fillRect/>
          </a:stretch>
        </p:blipFill>
        <p:spPr>
          <a:xfrm>
            <a:off x="90575" y="3439850"/>
            <a:ext cx="805325" cy="958976"/>
          </a:xfrm>
          <a:prstGeom prst="rect">
            <a:avLst/>
          </a:prstGeom>
          <a:noFill/>
          <a:ln>
            <a:noFill/>
          </a:ln>
        </p:spPr>
      </p:pic>
      <p:sp>
        <p:nvSpPr>
          <p:cNvPr id="167" name="Google Shape;167;p18"/>
          <p:cNvSpPr txBox="1"/>
          <p:nvPr>
            <p:ph idx="4294967295" type="body"/>
          </p:nvPr>
        </p:nvSpPr>
        <p:spPr>
          <a:xfrm>
            <a:off x="428300" y="1125825"/>
            <a:ext cx="3300900" cy="2017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  Implementa todos os passos em uma ferramenta</a:t>
            </a:r>
            <a:endParaRPr/>
          </a:p>
          <a:p>
            <a:pPr indent="0" lvl="0" marL="0" rtl="0" algn="l">
              <a:spcBef>
                <a:spcPts val="1200"/>
              </a:spcBef>
              <a:spcAft>
                <a:spcPts val="0"/>
              </a:spcAft>
              <a:buNone/>
            </a:pPr>
            <a:r>
              <a:rPr lang="en"/>
              <a:t>(+) Ferramentas populares com especificidade para </a:t>
            </a:r>
            <a:r>
              <a:rPr lang="en"/>
              <a:t>eucariotas e</a:t>
            </a:r>
            <a:r>
              <a:rPr lang="en"/>
              <a:t> fungos</a:t>
            </a:r>
            <a:br>
              <a:rPr lang="en"/>
            </a:br>
            <a:endParaRPr/>
          </a:p>
          <a:p>
            <a:pPr indent="0" lvl="0" marL="0" rtl="0" algn="l">
              <a:spcBef>
                <a:spcPts val="1200"/>
              </a:spcBef>
              <a:spcAft>
                <a:spcPts val="1200"/>
              </a:spcAft>
              <a:buNone/>
            </a:pPr>
            <a:r>
              <a:rPr lang="en"/>
              <a:t>(-) Tive de alterar algumas partes do script para conseguir rodar </a:t>
            </a:r>
            <a:endParaRPr/>
          </a:p>
        </p:txBody>
      </p:sp>
      <p:pic>
        <p:nvPicPr>
          <p:cNvPr descr="Error 404 vector icon. Isolated contour symbol illustration (Provided by Getty Images)" id="168" name="Google Shape;168;p18"/>
          <p:cNvPicPr preferRelativeResize="0"/>
          <p:nvPr/>
        </p:nvPicPr>
        <p:blipFill>
          <a:blip r:embed="rId4">
            <a:alphaModFix/>
          </a:blip>
          <a:stretch>
            <a:fillRect/>
          </a:stretch>
        </p:blipFill>
        <p:spPr>
          <a:xfrm>
            <a:off x="8541776" y="739245"/>
            <a:ext cx="463227" cy="46322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9"/>
          <p:cNvSpPr txBox="1"/>
          <p:nvPr>
            <p:ph type="title"/>
          </p:nvPr>
        </p:nvSpPr>
        <p:spPr>
          <a:xfrm>
            <a:off x="313625" y="1410400"/>
            <a:ext cx="3881400" cy="51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Workflow</a:t>
            </a:r>
            <a:endParaRPr/>
          </a:p>
        </p:txBody>
      </p:sp>
      <p:sp>
        <p:nvSpPr>
          <p:cNvPr id="174" name="Google Shape;174;p19"/>
          <p:cNvSpPr txBox="1"/>
          <p:nvPr>
            <p:ph idx="4294967295" type="body"/>
          </p:nvPr>
        </p:nvSpPr>
        <p:spPr>
          <a:xfrm>
            <a:off x="395800" y="1913725"/>
            <a:ext cx="38445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Fazer uma anotação do genoma mantendo a especificidade para fungos</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Rodar cada programa de modo independente </a:t>
            </a:r>
            <a:endParaRPr/>
          </a:p>
        </p:txBody>
      </p:sp>
      <p:sp>
        <p:nvSpPr>
          <p:cNvPr id="175" name="Google Shape;175;p19"/>
          <p:cNvSpPr/>
          <p:nvPr/>
        </p:nvSpPr>
        <p:spPr>
          <a:xfrm>
            <a:off x="6710550" y="1339775"/>
            <a:ext cx="2052300" cy="40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Trimmomatic</a:t>
            </a:r>
            <a:endParaRPr>
              <a:latin typeface="Lato"/>
              <a:ea typeface="Lato"/>
              <a:cs typeface="Lato"/>
              <a:sym typeface="Lato"/>
            </a:endParaRPr>
          </a:p>
        </p:txBody>
      </p:sp>
      <p:sp>
        <p:nvSpPr>
          <p:cNvPr id="176" name="Google Shape;176;p19"/>
          <p:cNvSpPr/>
          <p:nvPr/>
        </p:nvSpPr>
        <p:spPr>
          <a:xfrm>
            <a:off x="6710550" y="2607975"/>
            <a:ext cx="2052300" cy="40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Spades </a:t>
            </a:r>
            <a:endParaRPr>
              <a:latin typeface="Lato"/>
              <a:ea typeface="Lato"/>
              <a:cs typeface="Lato"/>
              <a:sym typeface="Lato"/>
            </a:endParaRPr>
          </a:p>
        </p:txBody>
      </p:sp>
      <p:sp>
        <p:nvSpPr>
          <p:cNvPr id="177" name="Google Shape;177;p19"/>
          <p:cNvSpPr/>
          <p:nvPr/>
        </p:nvSpPr>
        <p:spPr>
          <a:xfrm>
            <a:off x="6710550" y="3876175"/>
            <a:ext cx="2052300" cy="40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AUGUSTUS</a:t>
            </a:r>
            <a:endParaRPr>
              <a:latin typeface="Lato"/>
              <a:ea typeface="Lato"/>
              <a:cs typeface="Lato"/>
              <a:sym typeface="Lato"/>
            </a:endParaRPr>
          </a:p>
        </p:txBody>
      </p:sp>
      <p:sp>
        <p:nvSpPr>
          <p:cNvPr id="178" name="Google Shape;178;p19"/>
          <p:cNvSpPr/>
          <p:nvPr/>
        </p:nvSpPr>
        <p:spPr>
          <a:xfrm>
            <a:off x="6710550" y="3243488"/>
            <a:ext cx="2052300" cy="40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Quast (QC)</a:t>
            </a:r>
            <a:endParaRPr>
              <a:latin typeface="Lato"/>
              <a:ea typeface="Lato"/>
              <a:cs typeface="Lato"/>
              <a:sym typeface="Lato"/>
            </a:endParaRPr>
          </a:p>
        </p:txBody>
      </p:sp>
      <p:sp>
        <p:nvSpPr>
          <p:cNvPr id="179" name="Google Shape;179;p19"/>
          <p:cNvSpPr/>
          <p:nvPr/>
        </p:nvSpPr>
        <p:spPr>
          <a:xfrm>
            <a:off x="6710550" y="4508850"/>
            <a:ext cx="2052300" cy="59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BUSCO (QC)</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[BLASTp]</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[BRAKER]</a:t>
            </a:r>
            <a:endParaRPr>
              <a:latin typeface="Lato"/>
              <a:ea typeface="Lato"/>
              <a:cs typeface="Lato"/>
              <a:sym typeface="Lato"/>
            </a:endParaRPr>
          </a:p>
        </p:txBody>
      </p:sp>
      <p:sp>
        <p:nvSpPr>
          <p:cNvPr id="180" name="Google Shape;180;p19"/>
          <p:cNvSpPr/>
          <p:nvPr/>
        </p:nvSpPr>
        <p:spPr>
          <a:xfrm>
            <a:off x="6710550" y="1973875"/>
            <a:ext cx="2052300" cy="40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[Repeat Masking]</a:t>
            </a:r>
            <a:endParaRPr>
              <a:latin typeface="Lato"/>
              <a:ea typeface="Lato"/>
              <a:cs typeface="Lato"/>
              <a:sym typeface="Lato"/>
            </a:endParaRPr>
          </a:p>
        </p:txBody>
      </p:sp>
      <p:cxnSp>
        <p:nvCxnSpPr>
          <p:cNvPr id="181" name="Google Shape;181;p19"/>
          <p:cNvCxnSpPr>
            <a:stCxn id="175" idx="2"/>
            <a:endCxn id="180" idx="0"/>
          </p:cNvCxnSpPr>
          <p:nvPr/>
        </p:nvCxnSpPr>
        <p:spPr>
          <a:xfrm>
            <a:off x="7736700" y="1741475"/>
            <a:ext cx="0" cy="232500"/>
          </a:xfrm>
          <a:prstGeom prst="straightConnector1">
            <a:avLst/>
          </a:prstGeom>
          <a:noFill/>
          <a:ln cap="flat" cmpd="sng" w="9525">
            <a:solidFill>
              <a:schemeClr val="dk2"/>
            </a:solidFill>
            <a:prstDash val="solid"/>
            <a:round/>
            <a:headEnd len="med" w="med" type="none"/>
            <a:tailEnd len="med" w="med" type="triangle"/>
          </a:ln>
        </p:spPr>
      </p:cxnSp>
      <p:cxnSp>
        <p:nvCxnSpPr>
          <p:cNvPr id="182" name="Google Shape;182;p19"/>
          <p:cNvCxnSpPr>
            <a:stCxn id="180" idx="2"/>
            <a:endCxn id="176" idx="0"/>
          </p:cNvCxnSpPr>
          <p:nvPr/>
        </p:nvCxnSpPr>
        <p:spPr>
          <a:xfrm>
            <a:off x="7736700" y="2375575"/>
            <a:ext cx="0" cy="232500"/>
          </a:xfrm>
          <a:prstGeom prst="straightConnector1">
            <a:avLst/>
          </a:prstGeom>
          <a:noFill/>
          <a:ln cap="flat" cmpd="sng" w="9525">
            <a:solidFill>
              <a:schemeClr val="dk2"/>
            </a:solidFill>
            <a:prstDash val="solid"/>
            <a:round/>
            <a:headEnd len="med" w="med" type="none"/>
            <a:tailEnd len="med" w="med" type="triangle"/>
          </a:ln>
        </p:spPr>
      </p:cxnSp>
      <p:cxnSp>
        <p:nvCxnSpPr>
          <p:cNvPr id="183" name="Google Shape;183;p19"/>
          <p:cNvCxnSpPr>
            <a:stCxn id="176" idx="2"/>
            <a:endCxn id="178" idx="0"/>
          </p:cNvCxnSpPr>
          <p:nvPr/>
        </p:nvCxnSpPr>
        <p:spPr>
          <a:xfrm>
            <a:off x="7736700" y="3009675"/>
            <a:ext cx="0" cy="233700"/>
          </a:xfrm>
          <a:prstGeom prst="straightConnector1">
            <a:avLst/>
          </a:prstGeom>
          <a:noFill/>
          <a:ln cap="flat" cmpd="sng" w="9525">
            <a:solidFill>
              <a:schemeClr val="dk2"/>
            </a:solidFill>
            <a:prstDash val="solid"/>
            <a:round/>
            <a:headEnd len="med" w="med" type="none"/>
            <a:tailEnd len="med" w="med" type="triangle"/>
          </a:ln>
        </p:spPr>
      </p:cxnSp>
      <p:cxnSp>
        <p:nvCxnSpPr>
          <p:cNvPr id="184" name="Google Shape;184;p19"/>
          <p:cNvCxnSpPr>
            <a:stCxn id="178" idx="2"/>
            <a:endCxn id="177" idx="0"/>
          </p:cNvCxnSpPr>
          <p:nvPr/>
        </p:nvCxnSpPr>
        <p:spPr>
          <a:xfrm>
            <a:off x="7736700" y="3645188"/>
            <a:ext cx="0" cy="231000"/>
          </a:xfrm>
          <a:prstGeom prst="straightConnector1">
            <a:avLst/>
          </a:prstGeom>
          <a:noFill/>
          <a:ln cap="flat" cmpd="sng" w="9525">
            <a:solidFill>
              <a:schemeClr val="dk2"/>
            </a:solidFill>
            <a:prstDash val="solid"/>
            <a:round/>
            <a:headEnd len="med" w="med" type="none"/>
            <a:tailEnd len="med" w="med" type="triangle"/>
          </a:ln>
        </p:spPr>
      </p:cxnSp>
      <p:cxnSp>
        <p:nvCxnSpPr>
          <p:cNvPr id="185" name="Google Shape;185;p19"/>
          <p:cNvCxnSpPr>
            <a:stCxn id="177" idx="2"/>
            <a:endCxn id="179" idx="0"/>
          </p:cNvCxnSpPr>
          <p:nvPr/>
        </p:nvCxnSpPr>
        <p:spPr>
          <a:xfrm>
            <a:off x="7736700" y="4277875"/>
            <a:ext cx="0" cy="231000"/>
          </a:xfrm>
          <a:prstGeom prst="straightConnector1">
            <a:avLst/>
          </a:prstGeom>
          <a:noFill/>
          <a:ln cap="flat" cmpd="sng" w="9525">
            <a:solidFill>
              <a:schemeClr val="dk2"/>
            </a:solidFill>
            <a:prstDash val="solid"/>
            <a:round/>
            <a:headEnd len="med" w="med" type="none"/>
            <a:tailEnd len="med" w="med" type="triangle"/>
          </a:ln>
        </p:spPr>
      </p:cxnSp>
      <p:sp>
        <p:nvSpPr>
          <p:cNvPr id="186" name="Google Shape;186;p19"/>
          <p:cNvSpPr/>
          <p:nvPr/>
        </p:nvSpPr>
        <p:spPr>
          <a:xfrm>
            <a:off x="6710550" y="762713"/>
            <a:ext cx="2052300" cy="40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FASTQC (QC)</a:t>
            </a:r>
            <a:endParaRPr>
              <a:latin typeface="Lato"/>
              <a:ea typeface="Lato"/>
              <a:cs typeface="Lato"/>
              <a:sym typeface="Lato"/>
            </a:endParaRPr>
          </a:p>
        </p:txBody>
      </p:sp>
      <p:sp>
        <p:nvSpPr>
          <p:cNvPr id="187" name="Google Shape;187;p19"/>
          <p:cNvSpPr/>
          <p:nvPr/>
        </p:nvSpPr>
        <p:spPr>
          <a:xfrm>
            <a:off x="6710550" y="185650"/>
            <a:ext cx="2052300" cy="40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Raw reads</a:t>
            </a:r>
            <a:endParaRPr>
              <a:latin typeface="Lato"/>
              <a:ea typeface="Lato"/>
              <a:cs typeface="Lato"/>
              <a:sym typeface="Lato"/>
            </a:endParaRPr>
          </a:p>
        </p:txBody>
      </p:sp>
      <p:cxnSp>
        <p:nvCxnSpPr>
          <p:cNvPr id="188" name="Google Shape;188;p19"/>
          <p:cNvCxnSpPr>
            <a:stCxn id="187" idx="2"/>
            <a:endCxn id="186" idx="0"/>
          </p:cNvCxnSpPr>
          <p:nvPr/>
        </p:nvCxnSpPr>
        <p:spPr>
          <a:xfrm>
            <a:off x="7736700" y="587350"/>
            <a:ext cx="0" cy="175500"/>
          </a:xfrm>
          <a:prstGeom prst="straightConnector1">
            <a:avLst/>
          </a:prstGeom>
          <a:noFill/>
          <a:ln cap="flat" cmpd="sng" w="9525">
            <a:solidFill>
              <a:schemeClr val="dk2"/>
            </a:solidFill>
            <a:prstDash val="solid"/>
            <a:round/>
            <a:headEnd len="med" w="med" type="none"/>
            <a:tailEnd len="med" w="med" type="triangle"/>
          </a:ln>
        </p:spPr>
      </p:cxnSp>
      <p:cxnSp>
        <p:nvCxnSpPr>
          <p:cNvPr id="189" name="Google Shape;189;p19"/>
          <p:cNvCxnSpPr>
            <a:stCxn id="186" idx="2"/>
            <a:endCxn id="175" idx="0"/>
          </p:cNvCxnSpPr>
          <p:nvPr/>
        </p:nvCxnSpPr>
        <p:spPr>
          <a:xfrm>
            <a:off x="7736700" y="1164413"/>
            <a:ext cx="0" cy="175500"/>
          </a:xfrm>
          <a:prstGeom prst="straightConnector1">
            <a:avLst/>
          </a:prstGeom>
          <a:noFill/>
          <a:ln cap="flat" cmpd="sng" w="9525">
            <a:solidFill>
              <a:schemeClr val="dk2"/>
            </a:solidFill>
            <a:prstDash val="solid"/>
            <a:round/>
            <a:headEnd len="med" w="med" type="none"/>
            <a:tailEnd len="med" w="med" type="triangle"/>
          </a:ln>
        </p:spPr>
      </p:cxnSp>
      <p:sp>
        <p:nvSpPr>
          <p:cNvPr id="190" name="Google Shape;190;p19"/>
          <p:cNvSpPr/>
          <p:nvPr/>
        </p:nvSpPr>
        <p:spPr>
          <a:xfrm>
            <a:off x="4733675" y="762725"/>
            <a:ext cx="1702998" cy="401706"/>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Lato"/>
                <a:ea typeface="Lato"/>
                <a:cs typeface="Lato"/>
                <a:sym typeface="Lato"/>
              </a:rPr>
              <a:t> </a:t>
            </a:r>
            <a:r>
              <a:rPr lang="en" sz="1200">
                <a:latin typeface="Lato"/>
                <a:ea typeface="Lato"/>
                <a:cs typeface="Lato"/>
                <a:sym typeface="Lato"/>
              </a:rPr>
              <a:t>Pre Processamento</a:t>
            </a:r>
            <a:endParaRPr sz="1200">
              <a:latin typeface="Lato"/>
              <a:ea typeface="Lato"/>
              <a:cs typeface="Lato"/>
              <a:sym typeface="Lato"/>
            </a:endParaRPr>
          </a:p>
        </p:txBody>
      </p:sp>
      <p:sp>
        <p:nvSpPr>
          <p:cNvPr id="191" name="Google Shape;191;p19"/>
          <p:cNvSpPr/>
          <p:nvPr/>
        </p:nvSpPr>
        <p:spPr>
          <a:xfrm>
            <a:off x="4733675" y="2607975"/>
            <a:ext cx="1645218" cy="401706"/>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Lato"/>
                <a:ea typeface="Lato"/>
                <a:cs typeface="Lato"/>
                <a:sym typeface="Lato"/>
              </a:rPr>
              <a:t>Assembly</a:t>
            </a:r>
            <a:endParaRPr sz="1200">
              <a:latin typeface="Lato"/>
              <a:ea typeface="Lato"/>
              <a:cs typeface="Lato"/>
              <a:sym typeface="Lato"/>
            </a:endParaRPr>
          </a:p>
        </p:txBody>
      </p:sp>
      <p:sp>
        <p:nvSpPr>
          <p:cNvPr id="192" name="Google Shape;192;p19"/>
          <p:cNvSpPr/>
          <p:nvPr/>
        </p:nvSpPr>
        <p:spPr>
          <a:xfrm>
            <a:off x="4704788" y="3852550"/>
            <a:ext cx="1702998" cy="448956"/>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Lato"/>
                <a:ea typeface="Lato"/>
                <a:cs typeface="Lato"/>
                <a:sym typeface="Lato"/>
              </a:rPr>
              <a:t>Gene Calling</a:t>
            </a:r>
            <a:endParaRPr sz="1200">
              <a:latin typeface="Lato"/>
              <a:ea typeface="Lato"/>
              <a:cs typeface="Lato"/>
              <a:sym typeface="Lato"/>
            </a:endParaRPr>
          </a:p>
        </p:txBody>
      </p:sp>
      <p:sp>
        <p:nvSpPr>
          <p:cNvPr id="193" name="Google Shape;193;p19"/>
          <p:cNvSpPr/>
          <p:nvPr/>
        </p:nvSpPr>
        <p:spPr>
          <a:xfrm>
            <a:off x="4733675" y="4508875"/>
            <a:ext cx="1645218" cy="448956"/>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Lato"/>
                <a:ea typeface="Lato"/>
                <a:cs typeface="Lato"/>
                <a:sym typeface="Lato"/>
              </a:rPr>
              <a:t>Anotação Funcional</a:t>
            </a:r>
            <a:endParaRPr sz="1200">
              <a:latin typeface="Lato"/>
              <a:ea typeface="Lato"/>
              <a:cs typeface="Lato"/>
              <a:sym typeface="Lato"/>
            </a:endParaRPr>
          </a:p>
        </p:txBody>
      </p:sp>
      <p:cxnSp>
        <p:nvCxnSpPr>
          <p:cNvPr id="194" name="Google Shape;194;p19"/>
          <p:cNvCxnSpPr/>
          <p:nvPr/>
        </p:nvCxnSpPr>
        <p:spPr>
          <a:xfrm>
            <a:off x="4363625" y="615225"/>
            <a:ext cx="38400" cy="4387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 Processamento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1"/>
          <p:cNvSpPr txBox="1"/>
          <p:nvPr>
            <p:ph idx="4294967295" type="title"/>
          </p:nvPr>
        </p:nvSpPr>
        <p:spPr>
          <a:xfrm>
            <a:off x="475075" y="326825"/>
            <a:ext cx="7339500" cy="456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FASTQC </a:t>
            </a:r>
            <a:endParaRPr/>
          </a:p>
          <a:p>
            <a:pPr indent="0" lvl="0" marL="0" rtl="0" algn="l">
              <a:spcBef>
                <a:spcPts val="0"/>
              </a:spcBef>
              <a:spcAft>
                <a:spcPts val="0"/>
              </a:spcAft>
              <a:buNone/>
            </a:pPr>
            <a:r>
              <a:t/>
            </a:r>
            <a:endParaRPr/>
          </a:p>
        </p:txBody>
      </p:sp>
      <p:pic>
        <p:nvPicPr>
          <p:cNvPr id="205" name="Google Shape;205;p21"/>
          <p:cNvPicPr preferRelativeResize="0"/>
          <p:nvPr/>
        </p:nvPicPr>
        <p:blipFill>
          <a:blip r:embed="rId3">
            <a:alphaModFix/>
          </a:blip>
          <a:stretch>
            <a:fillRect/>
          </a:stretch>
        </p:blipFill>
        <p:spPr>
          <a:xfrm>
            <a:off x="4296423" y="957963"/>
            <a:ext cx="2663450" cy="1590625"/>
          </a:xfrm>
          <a:prstGeom prst="rect">
            <a:avLst/>
          </a:prstGeom>
          <a:noFill/>
          <a:ln>
            <a:noFill/>
          </a:ln>
        </p:spPr>
      </p:pic>
      <p:sp>
        <p:nvSpPr>
          <p:cNvPr id="206" name="Google Shape;206;p21"/>
          <p:cNvSpPr txBox="1"/>
          <p:nvPr/>
        </p:nvSpPr>
        <p:spPr>
          <a:xfrm>
            <a:off x="410400" y="1139525"/>
            <a:ext cx="3353400" cy="3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u="sng">
                <a:solidFill>
                  <a:srgbClr val="5E5E5E"/>
                </a:solidFill>
                <a:latin typeface="Lato"/>
                <a:ea typeface="Lato"/>
                <a:cs typeface="Lato"/>
                <a:sym typeface="Lato"/>
              </a:rPr>
              <a:t>As raw reads: </a:t>
            </a:r>
            <a:endParaRPr b="1" sz="1300" u="sng">
              <a:solidFill>
                <a:srgbClr val="5E5E5E"/>
              </a:solidFill>
              <a:latin typeface="Lato"/>
              <a:ea typeface="Lato"/>
              <a:cs typeface="Lato"/>
              <a:sym typeface="Lato"/>
            </a:endParaRPr>
          </a:p>
          <a:p>
            <a:pPr indent="-311150" lvl="0" marL="457200" rtl="0" algn="l">
              <a:spcBef>
                <a:spcPts val="0"/>
              </a:spcBef>
              <a:spcAft>
                <a:spcPts val="0"/>
              </a:spcAft>
              <a:buClr>
                <a:srgbClr val="5E5E5E"/>
              </a:buClr>
              <a:buSzPts val="1300"/>
              <a:buFont typeface="Lato"/>
              <a:buChar char="●"/>
            </a:pPr>
            <a:r>
              <a:rPr lang="en" sz="1300">
                <a:solidFill>
                  <a:srgbClr val="5E5E5E"/>
                </a:solidFill>
                <a:latin typeface="Lato"/>
                <a:ea typeface="Lato"/>
                <a:cs typeface="Lato"/>
                <a:sym typeface="Lato"/>
              </a:rPr>
              <a:t>G</a:t>
            </a:r>
            <a:r>
              <a:rPr lang="en" sz="1300">
                <a:solidFill>
                  <a:srgbClr val="5E5E5E"/>
                </a:solidFill>
                <a:latin typeface="Lato"/>
                <a:ea typeface="Lato"/>
                <a:cs typeface="Lato"/>
                <a:sym typeface="Lato"/>
              </a:rPr>
              <a:t>eradas</a:t>
            </a:r>
            <a:r>
              <a:rPr lang="en" sz="1300">
                <a:solidFill>
                  <a:srgbClr val="5E5E5E"/>
                </a:solidFill>
                <a:latin typeface="Lato"/>
                <a:ea typeface="Lato"/>
                <a:cs typeface="Lato"/>
                <a:sym typeface="Lato"/>
              </a:rPr>
              <a:t> por Illumina </a:t>
            </a:r>
            <a:endParaRPr sz="1300">
              <a:solidFill>
                <a:srgbClr val="5E5E5E"/>
              </a:solidFill>
              <a:latin typeface="Lato"/>
              <a:ea typeface="Lato"/>
              <a:cs typeface="Lato"/>
              <a:sym typeface="Lato"/>
            </a:endParaRPr>
          </a:p>
          <a:p>
            <a:pPr indent="-311150" lvl="0" marL="457200" rtl="0" algn="l">
              <a:spcBef>
                <a:spcPts val="0"/>
              </a:spcBef>
              <a:spcAft>
                <a:spcPts val="0"/>
              </a:spcAft>
              <a:buClr>
                <a:srgbClr val="5E5E5E"/>
              </a:buClr>
              <a:buSzPts val="1300"/>
              <a:buFont typeface="Lato"/>
              <a:buChar char="●"/>
            </a:pPr>
            <a:r>
              <a:rPr lang="en" sz="1300">
                <a:solidFill>
                  <a:srgbClr val="5E5E5E"/>
                </a:solidFill>
                <a:latin typeface="Lato"/>
                <a:ea typeface="Lato"/>
                <a:cs typeface="Lato"/>
                <a:sym typeface="Lato"/>
              </a:rPr>
              <a:t>Constituído</a:t>
            </a:r>
            <a:r>
              <a:rPr lang="en" sz="1300">
                <a:solidFill>
                  <a:srgbClr val="5E5E5E"/>
                </a:solidFill>
                <a:latin typeface="Lato"/>
                <a:ea typeface="Lato"/>
                <a:cs typeface="Lato"/>
                <a:sym typeface="Lato"/>
              </a:rPr>
              <a:t> por dois ficheiros complementares de análise conjunta. (PE- Paired end)</a:t>
            </a:r>
            <a:endParaRPr sz="1300">
              <a:solidFill>
                <a:srgbClr val="5E5E5E"/>
              </a:solidFill>
              <a:latin typeface="Lato"/>
              <a:ea typeface="Lato"/>
              <a:cs typeface="Lato"/>
              <a:sym typeface="Lato"/>
            </a:endParaRPr>
          </a:p>
          <a:p>
            <a:pPr indent="0" lvl="0" marL="0" rtl="0" algn="l">
              <a:spcBef>
                <a:spcPts val="0"/>
              </a:spcBef>
              <a:spcAft>
                <a:spcPts val="0"/>
              </a:spcAft>
              <a:buNone/>
            </a:pPr>
            <a:r>
              <a:t/>
            </a:r>
            <a:endParaRPr sz="1300">
              <a:solidFill>
                <a:srgbClr val="5E5E5E"/>
              </a:solidFill>
              <a:latin typeface="Lato"/>
              <a:ea typeface="Lato"/>
              <a:cs typeface="Lato"/>
              <a:sym typeface="Lato"/>
            </a:endParaRPr>
          </a:p>
          <a:p>
            <a:pPr indent="0" lvl="0" marL="0" rtl="0" algn="l">
              <a:spcBef>
                <a:spcPts val="0"/>
              </a:spcBef>
              <a:spcAft>
                <a:spcPts val="0"/>
              </a:spcAft>
              <a:buNone/>
            </a:pPr>
            <a:r>
              <a:rPr b="1" lang="en" sz="1300" u="sng">
                <a:solidFill>
                  <a:srgbClr val="5E5E5E"/>
                </a:solidFill>
                <a:latin typeface="Lato"/>
                <a:ea typeface="Lato"/>
                <a:cs typeface="Lato"/>
                <a:sym typeface="Lato"/>
              </a:rPr>
              <a:t>O médoto PE:</a:t>
            </a:r>
            <a:endParaRPr b="1" sz="1300" u="sng">
              <a:solidFill>
                <a:srgbClr val="5E5E5E"/>
              </a:solidFill>
              <a:latin typeface="Lato"/>
              <a:ea typeface="Lato"/>
              <a:cs typeface="Lato"/>
              <a:sym typeface="Lato"/>
            </a:endParaRPr>
          </a:p>
          <a:p>
            <a:pPr indent="0" lvl="0" marL="0" rtl="0" algn="l">
              <a:spcBef>
                <a:spcPts val="0"/>
              </a:spcBef>
              <a:spcAft>
                <a:spcPts val="0"/>
              </a:spcAft>
              <a:buNone/>
            </a:pPr>
            <a:r>
              <a:rPr lang="en" sz="1300">
                <a:solidFill>
                  <a:srgbClr val="5E5E5E"/>
                </a:solidFill>
                <a:latin typeface="Lato"/>
                <a:ea typeface="Lato"/>
                <a:cs typeface="Lato"/>
                <a:sym typeface="Lato"/>
              </a:rPr>
              <a:t>Permite reconstruir melhor a sequência original, aumentam a precisão da montagem e ajudam a resolver regiões repetitivas. </a:t>
            </a:r>
            <a:endParaRPr sz="1300">
              <a:solidFill>
                <a:srgbClr val="5E5E5E"/>
              </a:solidFill>
              <a:latin typeface="Lato"/>
              <a:ea typeface="Lato"/>
              <a:cs typeface="Lato"/>
              <a:sym typeface="Lato"/>
            </a:endParaRPr>
          </a:p>
          <a:p>
            <a:pPr indent="0" lvl="0" marL="0" rtl="0" algn="l">
              <a:spcBef>
                <a:spcPts val="0"/>
              </a:spcBef>
              <a:spcAft>
                <a:spcPts val="0"/>
              </a:spcAft>
              <a:buNone/>
            </a:pPr>
            <a:r>
              <a:t/>
            </a:r>
            <a:endParaRPr sz="1300">
              <a:solidFill>
                <a:srgbClr val="5E5E5E"/>
              </a:solidFill>
              <a:latin typeface="Lato"/>
              <a:ea typeface="Lato"/>
              <a:cs typeface="Lato"/>
              <a:sym typeface="Lato"/>
            </a:endParaRPr>
          </a:p>
          <a:p>
            <a:pPr indent="0" lvl="0" marL="0" rtl="0" algn="l">
              <a:spcBef>
                <a:spcPts val="0"/>
              </a:spcBef>
              <a:spcAft>
                <a:spcPts val="0"/>
              </a:spcAft>
              <a:buNone/>
            </a:pPr>
            <a:r>
              <a:t/>
            </a:r>
            <a:endParaRPr sz="1300">
              <a:solidFill>
                <a:srgbClr val="5E5E5E"/>
              </a:solidFill>
              <a:latin typeface="Lato"/>
              <a:ea typeface="Lato"/>
              <a:cs typeface="Lato"/>
              <a:sym typeface="Lato"/>
            </a:endParaRPr>
          </a:p>
          <a:p>
            <a:pPr indent="0" lvl="0" marL="0" rtl="0" algn="l">
              <a:spcBef>
                <a:spcPts val="0"/>
              </a:spcBef>
              <a:spcAft>
                <a:spcPts val="0"/>
              </a:spcAft>
              <a:buNone/>
            </a:pPr>
            <a:r>
              <a:rPr b="1" lang="en" sz="1300" u="sng">
                <a:solidFill>
                  <a:srgbClr val="5E5E5E"/>
                </a:solidFill>
                <a:latin typeface="Lato"/>
                <a:ea typeface="Lato"/>
                <a:cs typeface="Lato"/>
                <a:sym typeface="Lato"/>
              </a:rPr>
              <a:t>Resultados das análises do FastQC </a:t>
            </a:r>
            <a:endParaRPr b="1" sz="1300" u="sng">
              <a:solidFill>
                <a:srgbClr val="5E5E5E"/>
              </a:solidFill>
              <a:latin typeface="Lato"/>
              <a:ea typeface="Lato"/>
              <a:cs typeface="Lato"/>
              <a:sym typeface="Lato"/>
            </a:endParaRPr>
          </a:p>
          <a:p>
            <a:pPr indent="0" lvl="0" marL="0" rtl="0" algn="l">
              <a:spcBef>
                <a:spcPts val="0"/>
              </a:spcBef>
              <a:spcAft>
                <a:spcPts val="0"/>
              </a:spcAft>
              <a:buNone/>
            </a:pPr>
            <a:r>
              <a:rPr lang="en" sz="1300">
                <a:solidFill>
                  <a:srgbClr val="5E5E5E"/>
                </a:solidFill>
                <a:latin typeface="Lato"/>
                <a:ea typeface="Lato"/>
                <a:cs typeface="Lato"/>
                <a:sym typeface="Lato"/>
              </a:rPr>
              <a:t>São </a:t>
            </a:r>
            <a:r>
              <a:rPr lang="en" sz="1300">
                <a:solidFill>
                  <a:srgbClr val="5E5E5E"/>
                </a:solidFill>
                <a:latin typeface="Lato"/>
                <a:ea typeface="Lato"/>
                <a:cs typeface="Lato"/>
                <a:sym typeface="Lato"/>
              </a:rPr>
              <a:t>praticamente</a:t>
            </a:r>
            <a:r>
              <a:rPr lang="en" sz="1300">
                <a:solidFill>
                  <a:srgbClr val="5E5E5E"/>
                </a:solidFill>
                <a:latin typeface="Lato"/>
                <a:ea typeface="Lato"/>
                <a:cs typeface="Lato"/>
                <a:sym typeface="Lato"/>
              </a:rPr>
              <a:t> idênticos e de ótima qualidade</a:t>
            </a:r>
            <a:endParaRPr sz="1300">
              <a:solidFill>
                <a:srgbClr val="5E5E5E"/>
              </a:solidFill>
              <a:latin typeface="Lato"/>
              <a:ea typeface="Lato"/>
              <a:cs typeface="Lato"/>
              <a:sym typeface="Lato"/>
            </a:endParaRPr>
          </a:p>
          <a:p>
            <a:pPr indent="0" lvl="0" marL="0" rtl="0" algn="l">
              <a:spcBef>
                <a:spcPts val="0"/>
              </a:spcBef>
              <a:spcAft>
                <a:spcPts val="0"/>
              </a:spcAft>
              <a:buNone/>
            </a:pPr>
            <a:r>
              <a:t/>
            </a:r>
            <a:endParaRPr sz="1300">
              <a:solidFill>
                <a:srgbClr val="5E5E5E"/>
              </a:solidFill>
              <a:latin typeface="Lato"/>
              <a:ea typeface="Lato"/>
              <a:cs typeface="Lato"/>
              <a:sym typeface="Lato"/>
            </a:endParaRPr>
          </a:p>
          <a:p>
            <a:pPr indent="0" lvl="0" marL="0" rtl="0" algn="l">
              <a:spcBef>
                <a:spcPts val="0"/>
              </a:spcBef>
              <a:spcAft>
                <a:spcPts val="0"/>
              </a:spcAft>
              <a:buNone/>
            </a:pPr>
            <a:r>
              <a:t/>
            </a:r>
            <a:endParaRPr sz="1300">
              <a:solidFill>
                <a:srgbClr val="5E5E5E"/>
              </a:solidFill>
              <a:latin typeface="Lato"/>
              <a:ea typeface="Lato"/>
              <a:cs typeface="Lato"/>
              <a:sym typeface="Lato"/>
            </a:endParaRPr>
          </a:p>
        </p:txBody>
      </p:sp>
      <p:pic>
        <p:nvPicPr>
          <p:cNvPr id="207" name="Google Shape;207;p21"/>
          <p:cNvPicPr preferRelativeResize="0"/>
          <p:nvPr/>
        </p:nvPicPr>
        <p:blipFill>
          <a:blip r:embed="rId4">
            <a:alphaModFix/>
          </a:blip>
          <a:stretch>
            <a:fillRect/>
          </a:stretch>
        </p:blipFill>
        <p:spPr>
          <a:xfrm>
            <a:off x="4296425" y="3058700"/>
            <a:ext cx="2663451" cy="1425525"/>
          </a:xfrm>
          <a:prstGeom prst="rect">
            <a:avLst/>
          </a:prstGeom>
          <a:noFill/>
          <a:ln>
            <a:noFill/>
          </a:ln>
        </p:spPr>
      </p:pic>
      <p:pic>
        <p:nvPicPr>
          <p:cNvPr id="208" name="Google Shape;208;p21"/>
          <p:cNvPicPr preferRelativeResize="0"/>
          <p:nvPr/>
        </p:nvPicPr>
        <p:blipFill>
          <a:blip r:embed="rId5">
            <a:alphaModFix/>
          </a:blip>
          <a:stretch>
            <a:fillRect/>
          </a:stretch>
        </p:blipFill>
        <p:spPr>
          <a:xfrm>
            <a:off x="7047188" y="994515"/>
            <a:ext cx="2044399" cy="1517525"/>
          </a:xfrm>
          <a:prstGeom prst="rect">
            <a:avLst/>
          </a:prstGeom>
          <a:noFill/>
          <a:ln>
            <a:noFill/>
          </a:ln>
        </p:spPr>
      </p:pic>
      <p:pic>
        <p:nvPicPr>
          <p:cNvPr id="209" name="Google Shape;209;p21"/>
          <p:cNvPicPr preferRelativeResize="0"/>
          <p:nvPr/>
        </p:nvPicPr>
        <p:blipFill>
          <a:blip r:embed="rId6">
            <a:alphaModFix/>
          </a:blip>
          <a:stretch>
            <a:fillRect/>
          </a:stretch>
        </p:blipFill>
        <p:spPr>
          <a:xfrm>
            <a:off x="7062876" y="3198425"/>
            <a:ext cx="2013034" cy="1425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